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23"/>
  </p:notesMasterIdLst>
  <p:sldIdLst>
    <p:sldId id="256" r:id="rId2"/>
    <p:sldId id="265" r:id="rId3"/>
    <p:sldId id="283" r:id="rId4"/>
    <p:sldId id="279" r:id="rId5"/>
    <p:sldId id="288" r:id="rId6"/>
    <p:sldId id="266" r:id="rId7"/>
    <p:sldId id="275" r:id="rId8"/>
    <p:sldId id="274" r:id="rId9"/>
    <p:sldId id="281" r:id="rId10"/>
    <p:sldId id="273" r:id="rId11"/>
    <p:sldId id="276" r:id="rId12"/>
    <p:sldId id="284" r:id="rId13"/>
    <p:sldId id="285" r:id="rId14"/>
    <p:sldId id="268" r:id="rId15"/>
    <p:sldId id="286" r:id="rId16"/>
    <p:sldId id="267" r:id="rId17"/>
    <p:sldId id="278" r:id="rId18"/>
    <p:sldId id="287" r:id="rId19"/>
    <p:sldId id="259" r:id="rId20"/>
    <p:sldId id="26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FF99"/>
    <a:srgbClr val="59804D"/>
    <a:srgbClr val="CC3300"/>
    <a:srgbClr val="7E3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142" autoAdjust="0"/>
  </p:normalViewPr>
  <p:slideViewPr>
    <p:cSldViewPr snapToGrid="0" snapToObjects="1">
      <p:cViewPr varScale="1">
        <p:scale>
          <a:sx n="48" d="100"/>
          <a:sy n="48" d="100"/>
        </p:scale>
        <p:origin x="20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Структура ПН по УК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Лист3!$C$2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/>
                  </a:gs>
                  <a:gs pos="100000">
                    <a:schemeClr val="accent6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6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/>
                  </a:gs>
                  <a:gs pos="100000">
                    <a:schemeClr val="accent5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5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/>
                  </a:gs>
                  <a:gs pos="100000">
                    <a:schemeClr val="accent4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</a:schemeClr>
                  </a:gs>
                  <a:gs pos="100000">
                    <a:schemeClr val="accent6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6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</a:schemeClr>
                  </a:gs>
                  <a:gs pos="100000">
                    <a:schemeClr val="accent5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5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</a:schemeClr>
                  </a:gs>
                  <a:gs pos="100000">
                    <a:schemeClr val="accent4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Лист3!$A$3:$A$8</c:f>
              <c:strCache>
                <c:ptCount val="6"/>
                <c:pt idx="0">
                  <c:v>УК Проект ВР</c:v>
                </c:pt>
                <c:pt idx="1">
                  <c:v>УК Проект СПВ</c:v>
                </c:pt>
                <c:pt idx="2">
                  <c:v>УК Проект</c:v>
                </c:pt>
                <c:pt idx="3">
                  <c:v>УК Менеджмент</c:v>
                </c:pt>
                <c:pt idx="4">
                  <c:v>УК Региональная</c:v>
                </c:pt>
                <c:pt idx="5">
                  <c:v>УК Уральская</c:v>
                </c:pt>
              </c:strCache>
            </c:strRef>
          </c:cat>
          <c:val>
            <c:numRef>
              <c:f>Лист3!$C$3:$C$8</c:f>
              <c:numCache>
                <c:formatCode>0.00</c:formatCode>
                <c:ptCount val="6"/>
                <c:pt idx="0">
                  <c:v>0.36626999999999998</c:v>
                </c:pt>
                <c:pt idx="1">
                  <c:v>1.289E-2</c:v>
                </c:pt>
                <c:pt idx="2">
                  <c:v>78.395290000000003</c:v>
                </c:pt>
                <c:pt idx="3">
                  <c:v>6.8042999999999996</c:v>
                </c:pt>
                <c:pt idx="4">
                  <c:v>7.9153200000000004</c:v>
                </c:pt>
                <c:pt idx="5">
                  <c:v>6.5059199999999962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Акции:</a:t>
            </a:r>
          </a:p>
          <a:p>
            <a:pPr>
              <a:defRPr sz="1200">
                <a:latin typeface="Calibri" panose="020F0502020204030204" pitchFamily="34" charset="0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5 лучших и </a:t>
            </a:r>
            <a:r>
              <a:rPr lang="ru-RU" sz="1200" baseline="0" dirty="0" smtClean="0">
                <a:latin typeface="Calibri" panose="020F0502020204030204" pitchFamily="34" charset="0"/>
              </a:rPr>
              <a:t>худших с Фонде по </a:t>
            </a:r>
            <a:r>
              <a:rPr lang="ru-RU" sz="1200" baseline="0" dirty="0">
                <a:latin typeface="Calibri" panose="020F0502020204030204" pitchFamily="34" charset="0"/>
              </a:rPr>
              <a:t>доходности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Лист2!$D$19</c:f>
              <c:strCache>
                <c:ptCount val="1"/>
                <c:pt idx="0">
                  <c:v>Доходность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Лист2!$C$20:$C$29</c:f>
              <c:strCache>
                <c:ptCount val="10"/>
                <c:pt idx="0">
                  <c:v>ВТБ</c:v>
                </c:pt>
                <c:pt idx="1">
                  <c:v>Россети, ао (МРСК)</c:v>
                </c:pt>
                <c:pt idx="2">
                  <c:v>Новатэк ао</c:v>
                </c:pt>
                <c:pt idx="3">
                  <c:v>Московская Биржа</c:v>
                </c:pt>
                <c:pt idx="4">
                  <c:v>МТС</c:v>
                </c:pt>
                <c:pt idx="5">
                  <c:v>Группа ЛСР(ОАО)</c:v>
                </c:pt>
                <c:pt idx="6">
                  <c:v>Магнит</c:v>
                </c:pt>
                <c:pt idx="7">
                  <c:v>ФосАгро</c:v>
                </c:pt>
                <c:pt idx="8">
                  <c:v>Сбербанк-ап</c:v>
                </c:pt>
                <c:pt idx="9">
                  <c:v>МРСК Центра</c:v>
                </c:pt>
              </c:strCache>
            </c:strRef>
          </c:cat>
          <c:val>
            <c:numRef>
              <c:f>Лист2!$D$20:$D$29</c:f>
              <c:numCache>
                <c:formatCode>#,##0.00</c:formatCode>
                <c:ptCount val="10"/>
                <c:pt idx="0">
                  <c:v>-12.1669</c:v>
                </c:pt>
                <c:pt idx="1">
                  <c:v>-11.26782857142857</c:v>
                </c:pt>
                <c:pt idx="2">
                  <c:v>-10.82497142857143</c:v>
                </c:pt>
                <c:pt idx="3">
                  <c:v>-9.8513714285714205</c:v>
                </c:pt>
                <c:pt idx="4">
                  <c:v>-8.5633999999999997</c:v>
                </c:pt>
                <c:pt idx="5">
                  <c:v>8.5088571428571385</c:v>
                </c:pt>
                <c:pt idx="6">
                  <c:v>9.1411357142857135</c:v>
                </c:pt>
                <c:pt idx="7">
                  <c:v>16.399999999999999</c:v>
                </c:pt>
                <c:pt idx="8">
                  <c:v>25.33</c:v>
                </c:pt>
                <c:pt idx="9">
                  <c:v>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1246568"/>
        <c:axId val="133852720"/>
      </c:barChart>
      <c:catAx>
        <c:axId val="131246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33852720"/>
        <c:crosses val="autoZero"/>
        <c:auto val="1"/>
        <c:lblAlgn val="ctr"/>
        <c:lblOffset val="100"/>
        <c:noMultiLvlLbl val="0"/>
      </c:catAx>
      <c:valAx>
        <c:axId val="133852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3124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Корпоративные облигации:</a:t>
            </a:r>
          </a:p>
          <a:p>
            <a:pPr>
              <a:defRPr sz="1200">
                <a:latin typeface="Calibri" panose="020F0502020204030204" pitchFamily="34" charset="0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5 лучших и </a:t>
            </a:r>
            <a:r>
              <a:rPr lang="ru-RU" sz="1200" baseline="0" dirty="0" smtClean="0">
                <a:latin typeface="Calibri" panose="020F0502020204030204" pitchFamily="34" charset="0"/>
              </a:rPr>
              <a:t>худших в Фонде </a:t>
            </a:r>
            <a:r>
              <a:rPr lang="ru-RU" sz="1200" baseline="0" dirty="0">
                <a:latin typeface="Calibri" panose="020F0502020204030204" pitchFamily="34" charset="0"/>
              </a:rPr>
              <a:t>по доходности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Лист2!$D$2</c:f>
              <c:strCache>
                <c:ptCount val="1"/>
                <c:pt idx="0">
                  <c:v>Доходность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Лист2!$C$3:$C$12</c:f>
              <c:strCache>
                <c:ptCount val="10"/>
                <c:pt idx="0">
                  <c:v>КБ Восточный, 02</c:v>
                </c:pt>
                <c:pt idx="1">
                  <c:v>Мечел, 19</c:v>
                </c:pt>
                <c:pt idx="2">
                  <c:v>Мечел, 17</c:v>
                </c:pt>
                <c:pt idx="3">
                  <c:v>Мечел, 18</c:v>
                </c:pt>
                <c:pt idx="4">
                  <c:v>Еврохим, 02</c:v>
                </c:pt>
                <c:pt idx="5">
                  <c:v>Мечел-4-об</c:v>
                </c:pt>
                <c:pt idx="6">
                  <c:v>ФСК ЕЭС, 12</c:v>
                </c:pt>
                <c:pt idx="7">
                  <c:v>Мечел, 16</c:v>
                </c:pt>
                <c:pt idx="8">
                  <c:v>Мечел, 16</c:v>
                </c:pt>
                <c:pt idx="9">
                  <c:v>Ренессанс Кредит КБ-</c:v>
                </c:pt>
              </c:strCache>
            </c:strRef>
          </c:cat>
          <c:val>
            <c:numRef>
              <c:f>Лист2!$D$3:$D$12</c:f>
              <c:numCache>
                <c:formatCode>#,##0.00</c:formatCode>
                <c:ptCount val="10"/>
                <c:pt idx="0">
                  <c:v>-91.021299999999997</c:v>
                </c:pt>
                <c:pt idx="1">
                  <c:v>-41.882800000000003</c:v>
                </c:pt>
                <c:pt idx="2">
                  <c:v>-41.4754</c:v>
                </c:pt>
                <c:pt idx="3">
                  <c:v>-33.0702</c:v>
                </c:pt>
                <c:pt idx="4">
                  <c:v>-30.411200000000001</c:v>
                </c:pt>
                <c:pt idx="5">
                  <c:v>16.9771</c:v>
                </c:pt>
                <c:pt idx="6">
                  <c:v>17.9955</c:v>
                </c:pt>
                <c:pt idx="7">
                  <c:v>18.228300000000001</c:v>
                </c:pt>
                <c:pt idx="8">
                  <c:v>19.0913</c:v>
                </c:pt>
                <c:pt idx="9">
                  <c:v>37.972099999999998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2937448"/>
        <c:axId val="133285672"/>
      </c:barChart>
      <c:catAx>
        <c:axId val="132937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33285672"/>
        <c:crosses val="autoZero"/>
        <c:auto val="1"/>
        <c:lblAlgn val="ctr"/>
        <c:lblOffset val="100"/>
        <c:noMultiLvlLbl val="0"/>
      </c:catAx>
      <c:valAx>
        <c:axId val="1332856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3293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baseline="0" dirty="0">
                <a:latin typeface="Calibri" panose="020F0502020204030204" pitchFamily="34" charset="0"/>
              </a:rPr>
              <a:t>Сравнение доходности (</a:t>
            </a:r>
            <a:r>
              <a:rPr lang="en-US" baseline="0" dirty="0">
                <a:latin typeface="Calibri" panose="020F0502020204030204" pitchFamily="34" charset="0"/>
              </a:rPr>
              <a:t>TWR)</a:t>
            </a:r>
            <a:r>
              <a:rPr lang="ru-RU" baseline="0" dirty="0">
                <a:latin typeface="Calibri" panose="020F0502020204030204" pitchFamily="34" charset="0"/>
              </a:rPr>
              <a:t> ПН </a:t>
            </a:r>
            <a:r>
              <a:rPr lang="ru-RU" baseline="0" dirty="0" smtClean="0">
                <a:latin typeface="Calibri" panose="020F0502020204030204" pitchFamily="34" charset="0"/>
              </a:rPr>
              <a:t>Фонда </a:t>
            </a:r>
            <a:r>
              <a:rPr lang="ru-RU" baseline="0" dirty="0">
                <a:latin typeface="Calibri" panose="020F0502020204030204" pitchFamily="34" charset="0"/>
              </a:rPr>
              <a:t>с </a:t>
            </a:r>
            <a:r>
              <a:rPr lang="ru-RU" baseline="0" dirty="0" smtClean="0">
                <a:latin typeface="Calibri" panose="020F0502020204030204" pitchFamily="34" charset="0"/>
              </a:rPr>
              <a:t>портфелями УК и индексами</a:t>
            </a:r>
            <a:endParaRPr lang="ru-RU" baseline="0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382707131027601E-2"/>
          <c:y val="0.10663553140546"/>
          <c:w val="0.898096056035809"/>
          <c:h val="0.6481151991592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ПН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Лист1!$A$4:$A$86</c:f>
              <c:numCache>
                <c:formatCode>m/d/yyyy</c:formatCode>
                <c:ptCount val="83"/>
                <c:pt idx="0">
                  <c:v>41639</c:v>
                </c:pt>
                <c:pt idx="1">
                  <c:v>41654</c:v>
                </c:pt>
                <c:pt idx="2">
                  <c:v>41655</c:v>
                </c:pt>
                <c:pt idx="3">
                  <c:v>41656</c:v>
                </c:pt>
                <c:pt idx="4">
                  <c:v>41659</c:v>
                </c:pt>
                <c:pt idx="5">
                  <c:v>41670</c:v>
                </c:pt>
                <c:pt idx="6">
                  <c:v>41673</c:v>
                </c:pt>
                <c:pt idx="7">
                  <c:v>41676</c:v>
                </c:pt>
                <c:pt idx="8">
                  <c:v>41677</c:v>
                </c:pt>
                <c:pt idx="9">
                  <c:v>41681</c:v>
                </c:pt>
                <c:pt idx="10">
                  <c:v>41684</c:v>
                </c:pt>
                <c:pt idx="11">
                  <c:v>41694</c:v>
                </c:pt>
                <c:pt idx="12">
                  <c:v>41698</c:v>
                </c:pt>
                <c:pt idx="13">
                  <c:v>41702</c:v>
                </c:pt>
                <c:pt idx="14">
                  <c:v>41705</c:v>
                </c:pt>
                <c:pt idx="15">
                  <c:v>41710</c:v>
                </c:pt>
                <c:pt idx="16">
                  <c:v>41711</c:v>
                </c:pt>
                <c:pt idx="17">
                  <c:v>41712</c:v>
                </c:pt>
                <c:pt idx="18">
                  <c:v>41715</c:v>
                </c:pt>
                <c:pt idx="19">
                  <c:v>41716</c:v>
                </c:pt>
                <c:pt idx="20">
                  <c:v>41726</c:v>
                </c:pt>
                <c:pt idx="21">
                  <c:v>41729</c:v>
                </c:pt>
                <c:pt idx="22">
                  <c:v>41736</c:v>
                </c:pt>
                <c:pt idx="23">
                  <c:v>41737</c:v>
                </c:pt>
                <c:pt idx="24">
                  <c:v>41743</c:v>
                </c:pt>
                <c:pt idx="25">
                  <c:v>41747</c:v>
                </c:pt>
                <c:pt idx="26">
                  <c:v>41751</c:v>
                </c:pt>
                <c:pt idx="27">
                  <c:v>41752</c:v>
                </c:pt>
                <c:pt idx="28">
                  <c:v>41759</c:v>
                </c:pt>
                <c:pt idx="29">
                  <c:v>41764</c:v>
                </c:pt>
                <c:pt idx="30">
                  <c:v>41766</c:v>
                </c:pt>
                <c:pt idx="31">
                  <c:v>41767</c:v>
                </c:pt>
                <c:pt idx="32">
                  <c:v>41771</c:v>
                </c:pt>
                <c:pt idx="33">
                  <c:v>41772</c:v>
                </c:pt>
                <c:pt idx="34">
                  <c:v>41775</c:v>
                </c:pt>
                <c:pt idx="35">
                  <c:v>41779</c:v>
                </c:pt>
                <c:pt idx="36">
                  <c:v>41790</c:v>
                </c:pt>
                <c:pt idx="37">
                  <c:v>41792</c:v>
                </c:pt>
                <c:pt idx="38">
                  <c:v>41793</c:v>
                </c:pt>
                <c:pt idx="39">
                  <c:v>41795</c:v>
                </c:pt>
                <c:pt idx="40">
                  <c:v>41796</c:v>
                </c:pt>
                <c:pt idx="41">
                  <c:v>41800</c:v>
                </c:pt>
                <c:pt idx="42">
                  <c:v>41806</c:v>
                </c:pt>
                <c:pt idx="43">
                  <c:v>41807</c:v>
                </c:pt>
                <c:pt idx="44">
                  <c:v>41808</c:v>
                </c:pt>
                <c:pt idx="45">
                  <c:v>41810</c:v>
                </c:pt>
                <c:pt idx="46">
                  <c:v>41813</c:v>
                </c:pt>
                <c:pt idx="47">
                  <c:v>41814</c:v>
                </c:pt>
                <c:pt idx="48">
                  <c:v>41815</c:v>
                </c:pt>
                <c:pt idx="49">
                  <c:v>41816</c:v>
                </c:pt>
                <c:pt idx="50">
                  <c:v>41820</c:v>
                </c:pt>
                <c:pt idx="51">
                  <c:v>41821</c:v>
                </c:pt>
                <c:pt idx="52">
                  <c:v>41824</c:v>
                </c:pt>
                <c:pt idx="53">
                  <c:v>41827</c:v>
                </c:pt>
                <c:pt idx="54">
                  <c:v>41831</c:v>
                </c:pt>
                <c:pt idx="55">
                  <c:v>41838</c:v>
                </c:pt>
                <c:pt idx="56">
                  <c:v>41841</c:v>
                </c:pt>
                <c:pt idx="57">
                  <c:v>41843</c:v>
                </c:pt>
                <c:pt idx="58">
                  <c:v>41844</c:v>
                </c:pt>
                <c:pt idx="59">
                  <c:v>41851</c:v>
                </c:pt>
                <c:pt idx="60">
                  <c:v>41855</c:v>
                </c:pt>
                <c:pt idx="61">
                  <c:v>41857</c:v>
                </c:pt>
                <c:pt idx="62">
                  <c:v>41871</c:v>
                </c:pt>
                <c:pt idx="63">
                  <c:v>41872</c:v>
                </c:pt>
                <c:pt idx="64">
                  <c:v>41876</c:v>
                </c:pt>
                <c:pt idx="65">
                  <c:v>41878</c:v>
                </c:pt>
                <c:pt idx="66">
                  <c:v>41879</c:v>
                </c:pt>
                <c:pt idx="67">
                  <c:v>41882</c:v>
                </c:pt>
                <c:pt idx="68">
                  <c:v>41885</c:v>
                </c:pt>
                <c:pt idx="69">
                  <c:v>41886</c:v>
                </c:pt>
                <c:pt idx="70">
                  <c:v>41887</c:v>
                </c:pt>
                <c:pt idx="71">
                  <c:v>41890</c:v>
                </c:pt>
                <c:pt idx="72">
                  <c:v>41891</c:v>
                </c:pt>
                <c:pt idx="73">
                  <c:v>41897</c:v>
                </c:pt>
                <c:pt idx="74">
                  <c:v>41898</c:v>
                </c:pt>
                <c:pt idx="75">
                  <c:v>41899</c:v>
                </c:pt>
                <c:pt idx="76">
                  <c:v>41904</c:v>
                </c:pt>
                <c:pt idx="77">
                  <c:v>41905</c:v>
                </c:pt>
                <c:pt idx="78">
                  <c:v>41907</c:v>
                </c:pt>
                <c:pt idx="79">
                  <c:v>41908</c:v>
                </c:pt>
                <c:pt idx="80">
                  <c:v>41910</c:v>
                </c:pt>
                <c:pt idx="81">
                  <c:v>41911</c:v>
                </c:pt>
                <c:pt idx="82">
                  <c:v>41912</c:v>
                </c:pt>
              </c:numCache>
            </c:numRef>
          </c:cat>
          <c:val>
            <c:numRef>
              <c:f>Лист1!$B$4:$B$86</c:f>
              <c:numCache>
                <c:formatCode>General</c:formatCode>
                <c:ptCount val="83"/>
                <c:pt idx="1">
                  <c:v>5.6827199999999998</c:v>
                </c:pt>
                <c:pt idx="2">
                  <c:v>4.1088300000000002</c:v>
                </c:pt>
                <c:pt idx="3">
                  <c:v>5.8495499999999998</c:v>
                </c:pt>
                <c:pt idx="4">
                  <c:v>6.1009599999999997</c:v>
                </c:pt>
                <c:pt idx="5">
                  <c:v>-5.6153000000000004</c:v>
                </c:pt>
                <c:pt idx="6">
                  <c:v>-4.5532599999999999</c:v>
                </c:pt>
                <c:pt idx="7">
                  <c:v>-3.5506700000000002</c:v>
                </c:pt>
                <c:pt idx="8">
                  <c:v>-3.3234900000000001</c:v>
                </c:pt>
                <c:pt idx="9">
                  <c:v>-2.5984799999999999</c:v>
                </c:pt>
                <c:pt idx="10">
                  <c:v>-1.53644</c:v>
                </c:pt>
                <c:pt idx="11">
                  <c:v>-0.16525000000000001</c:v>
                </c:pt>
                <c:pt idx="12">
                  <c:v>-3.6111399999999998</c:v>
                </c:pt>
                <c:pt idx="13">
                  <c:v>-5.9979199999999997</c:v>
                </c:pt>
                <c:pt idx="14">
                  <c:v>-5.3124099999999999</c:v>
                </c:pt>
                <c:pt idx="15">
                  <c:v>-5.1462700000000003</c:v>
                </c:pt>
                <c:pt idx="16">
                  <c:v>-5.7657100000000003</c:v>
                </c:pt>
                <c:pt idx="17">
                  <c:v>-7.3099499999999997</c:v>
                </c:pt>
                <c:pt idx="18">
                  <c:v>-6.4802799999999996</c:v>
                </c:pt>
                <c:pt idx="19">
                  <c:v>-6.1474900000000003</c:v>
                </c:pt>
                <c:pt idx="20">
                  <c:v>-4.7426599999999999</c:v>
                </c:pt>
                <c:pt idx="21">
                  <c:v>-4.5228700000000002</c:v>
                </c:pt>
                <c:pt idx="22">
                  <c:v>-3.09592</c:v>
                </c:pt>
                <c:pt idx="23">
                  <c:v>-3.20431</c:v>
                </c:pt>
                <c:pt idx="24">
                  <c:v>-3.54312</c:v>
                </c:pt>
                <c:pt idx="25">
                  <c:v>-3.3082699999999998</c:v>
                </c:pt>
                <c:pt idx="26">
                  <c:v>-3.15388</c:v>
                </c:pt>
                <c:pt idx="27">
                  <c:v>-4.8035899999999998</c:v>
                </c:pt>
                <c:pt idx="28">
                  <c:v>-4.6046899999999997</c:v>
                </c:pt>
                <c:pt idx="29">
                  <c:v>-4.0765399999999996</c:v>
                </c:pt>
                <c:pt idx="30">
                  <c:v>-3.4559600000000001</c:v>
                </c:pt>
                <c:pt idx="31">
                  <c:v>-2.9791300000000001</c:v>
                </c:pt>
                <c:pt idx="32">
                  <c:v>-2.0655299999999999</c:v>
                </c:pt>
                <c:pt idx="33">
                  <c:v>-1.79741</c:v>
                </c:pt>
                <c:pt idx="34">
                  <c:v>-1.77054</c:v>
                </c:pt>
                <c:pt idx="35">
                  <c:v>-1.3363</c:v>
                </c:pt>
                <c:pt idx="36">
                  <c:v>-0.59604999999999997</c:v>
                </c:pt>
                <c:pt idx="37">
                  <c:v>-0.41060000000000002</c:v>
                </c:pt>
                <c:pt idx="38">
                  <c:v>-0.31064000000000003</c:v>
                </c:pt>
                <c:pt idx="39">
                  <c:v>-0.15779000000000001</c:v>
                </c:pt>
                <c:pt idx="40">
                  <c:v>-0.25646000000000002</c:v>
                </c:pt>
                <c:pt idx="41">
                  <c:v>-0.29293000000000002</c:v>
                </c:pt>
                <c:pt idx="42">
                  <c:v>0.31461</c:v>
                </c:pt>
                <c:pt idx="43">
                  <c:v>1.0835399999999999</c:v>
                </c:pt>
                <c:pt idx="44">
                  <c:v>1.1175900000000001</c:v>
                </c:pt>
                <c:pt idx="45">
                  <c:v>1.2105399999999999</c:v>
                </c:pt>
                <c:pt idx="46">
                  <c:v>1.8054399999999999</c:v>
                </c:pt>
                <c:pt idx="47">
                  <c:v>2.1156100000000002</c:v>
                </c:pt>
                <c:pt idx="48">
                  <c:v>2.3360300000000001</c:v>
                </c:pt>
                <c:pt idx="49">
                  <c:v>2.3198500000000002</c:v>
                </c:pt>
                <c:pt idx="50">
                  <c:v>2.3251499999999998</c:v>
                </c:pt>
                <c:pt idx="51">
                  <c:v>2.25901</c:v>
                </c:pt>
                <c:pt idx="52">
                  <c:v>2.41622</c:v>
                </c:pt>
                <c:pt idx="53">
                  <c:v>2.40428</c:v>
                </c:pt>
                <c:pt idx="54">
                  <c:v>1.81026</c:v>
                </c:pt>
                <c:pt idx="55">
                  <c:v>1.4367000000000001</c:v>
                </c:pt>
                <c:pt idx="56">
                  <c:v>1.4924299999999999</c:v>
                </c:pt>
                <c:pt idx="57">
                  <c:v>1.62262</c:v>
                </c:pt>
                <c:pt idx="58">
                  <c:v>1.41221</c:v>
                </c:pt>
                <c:pt idx="59">
                  <c:v>1.8510500000000001</c:v>
                </c:pt>
                <c:pt idx="60">
                  <c:v>1.81863</c:v>
                </c:pt>
                <c:pt idx="61">
                  <c:v>1.8143899999999999</c:v>
                </c:pt>
                <c:pt idx="62">
                  <c:v>2.1760999999999999</c:v>
                </c:pt>
                <c:pt idx="63">
                  <c:v>2.26492</c:v>
                </c:pt>
                <c:pt idx="64">
                  <c:v>2.3723299999999998</c:v>
                </c:pt>
                <c:pt idx="65">
                  <c:v>2.4337</c:v>
                </c:pt>
                <c:pt idx="66">
                  <c:v>2.2294800000000001</c:v>
                </c:pt>
                <c:pt idx="67">
                  <c:v>7.4501600000000003</c:v>
                </c:pt>
                <c:pt idx="68">
                  <c:v>6.9256500000000001</c:v>
                </c:pt>
                <c:pt idx="69">
                  <c:v>7.6005200000000004</c:v>
                </c:pt>
                <c:pt idx="70">
                  <c:v>6.9081099999999998</c:v>
                </c:pt>
                <c:pt idx="71">
                  <c:v>6.6394299999999999</c:v>
                </c:pt>
                <c:pt idx="72">
                  <c:v>6.6270199999999999</c:v>
                </c:pt>
                <c:pt idx="73">
                  <c:v>7.28186</c:v>
                </c:pt>
                <c:pt idx="74">
                  <c:v>7.3079999999999998</c:v>
                </c:pt>
                <c:pt idx="75">
                  <c:v>7.3811499999999999</c:v>
                </c:pt>
                <c:pt idx="76">
                  <c:v>3.32179</c:v>
                </c:pt>
                <c:pt idx="77">
                  <c:v>3.1911999999999998</c:v>
                </c:pt>
                <c:pt idx="78">
                  <c:v>2.5454699999999999</c:v>
                </c:pt>
                <c:pt idx="79">
                  <c:v>2.4716800000000001</c:v>
                </c:pt>
                <c:pt idx="80">
                  <c:v>2.5186199999999999</c:v>
                </c:pt>
                <c:pt idx="81">
                  <c:v>3.7209699999999999</c:v>
                </c:pt>
                <c:pt idx="82">
                  <c:v>3.7272799999999999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УК Менеджмент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Лист1!$A$4:$A$86</c:f>
              <c:numCache>
                <c:formatCode>m/d/yyyy</c:formatCode>
                <c:ptCount val="83"/>
                <c:pt idx="0">
                  <c:v>41639</c:v>
                </c:pt>
                <c:pt idx="1">
                  <c:v>41654</c:v>
                </c:pt>
                <c:pt idx="2">
                  <c:v>41655</c:v>
                </c:pt>
                <c:pt idx="3">
                  <c:v>41656</c:v>
                </c:pt>
                <c:pt idx="4">
                  <c:v>41659</c:v>
                </c:pt>
                <c:pt idx="5">
                  <c:v>41670</c:v>
                </c:pt>
                <c:pt idx="6">
                  <c:v>41673</c:v>
                </c:pt>
                <c:pt idx="7">
                  <c:v>41676</c:v>
                </c:pt>
                <c:pt idx="8">
                  <c:v>41677</c:v>
                </c:pt>
                <c:pt idx="9">
                  <c:v>41681</c:v>
                </c:pt>
                <c:pt idx="10">
                  <c:v>41684</c:v>
                </c:pt>
                <c:pt idx="11">
                  <c:v>41694</c:v>
                </c:pt>
                <c:pt idx="12">
                  <c:v>41698</c:v>
                </c:pt>
                <c:pt idx="13">
                  <c:v>41702</c:v>
                </c:pt>
                <c:pt idx="14">
                  <c:v>41705</c:v>
                </c:pt>
                <c:pt idx="15">
                  <c:v>41710</c:v>
                </c:pt>
                <c:pt idx="16">
                  <c:v>41711</c:v>
                </c:pt>
                <c:pt idx="17">
                  <c:v>41712</c:v>
                </c:pt>
                <c:pt idx="18">
                  <c:v>41715</c:v>
                </c:pt>
                <c:pt idx="19">
                  <c:v>41716</c:v>
                </c:pt>
                <c:pt idx="20">
                  <c:v>41726</c:v>
                </c:pt>
                <c:pt idx="21">
                  <c:v>41729</c:v>
                </c:pt>
                <c:pt idx="22">
                  <c:v>41736</c:v>
                </c:pt>
                <c:pt idx="23">
                  <c:v>41737</c:v>
                </c:pt>
                <c:pt idx="24">
                  <c:v>41743</c:v>
                </c:pt>
                <c:pt idx="25">
                  <c:v>41747</c:v>
                </c:pt>
                <c:pt idx="26">
                  <c:v>41751</c:v>
                </c:pt>
                <c:pt idx="27">
                  <c:v>41752</c:v>
                </c:pt>
                <c:pt idx="28">
                  <c:v>41759</c:v>
                </c:pt>
                <c:pt idx="29">
                  <c:v>41764</c:v>
                </c:pt>
                <c:pt idx="30">
                  <c:v>41766</c:v>
                </c:pt>
                <c:pt idx="31">
                  <c:v>41767</c:v>
                </c:pt>
                <c:pt idx="32">
                  <c:v>41771</c:v>
                </c:pt>
                <c:pt idx="33">
                  <c:v>41772</c:v>
                </c:pt>
                <c:pt idx="34">
                  <c:v>41775</c:v>
                </c:pt>
                <c:pt idx="35">
                  <c:v>41779</c:v>
                </c:pt>
                <c:pt idx="36">
                  <c:v>41790</c:v>
                </c:pt>
                <c:pt idx="37">
                  <c:v>41792</c:v>
                </c:pt>
                <c:pt idx="38">
                  <c:v>41793</c:v>
                </c:pt>
                <c:pt idx="39">
                  <c:v>41795</c:v>
                </c:pt>
                <c:pt idx="40">
                  <c:v>41796</c:v>
                </c:pt>
                <c:pt idx="41">
                  <c:v>41800</c:v>
                </c:pt>
                <c:pt idx="42">
                  <c:v>41806</c:v>
                </c:pt>
                <c:pt idx="43">
                  <c:v>41807</c:v>
                </c:pt>
                <c:pt idx="44">
                  <c:v>41808</c:v>
                </c:pt>
                <c:pt idx="45">
                  <c:v>41810</c:v>
                </c:pt>
                <c:pt idx="46">
                  <c:v>41813</c:v>
                </c:pt>
                <c:pt idx="47">
                  <c:v>41814</c:v>
                </c:pt>
                <c:pt idx="48">
                  <c:v>41815</c:v>
                </c:pt>
                <c:pt idx="49">
                  <c:v>41816</c:v>
                </c:pt>
                <c:pt idx="50">
                  <c:v>41820</c:v>
                </c:pt>
                <c:pt idx="51">
                  <c:v>41821</c:v>
                </c:pt>
                <c:pt idx="52">
                  <c:v>41824</c:v>
                </c:pt>
                <c:pt idx="53">
                  <c:v>41827</c:v>
                </c:pt>
                <c:pt idx="54">
                  <c:v>41831</c:v>
                </c:pt>
                <c:pt idx="55">
                  <c:v>41838</c:v>
                </c:pt>
                <c:pt idx="56">
                  <c:v>41841</c:v>
                </c:pt>
                <c:pt idx="57">
                  <c:v>41843</c:v>
                </c:pt>
                <c:pt idx="58">
                  <c:v>41844</c:v>
                </c:pt>
                <c:pt idx="59">
                  <c:v>41851</c:v>
                </c:pt>
                <c:pt idx="60">
                  <c:v>41855</c:v>
                </c:pt>
                <c:pt idx="61">
                  <c:v>41857</c:v>
                </c:pt>
                <c:pt idx="62">
                  <c:v>41871</c:v>
                </c:pt>
                <c:pt idx="63">
                  <c:v>41872</c:v>
                </c:pt>
                <c:pt idx="64">
                  <c:v>41876</c:v>
                </c:pt>
                <c:pt idx="65">
                  <c:v>41878</c:v>
                </c:pt>
                <c:pt idx="66">
                  <c:v>41879</c:v>
                </c:pt>
                <c:pt idx="67">
                  <c:v>41882</c:v>
                </c:pt>
                <c:pt idx="68">
                  <c:v>41885</c:v>
                </c:pt>
                <c:pt idx="69">
                  <c:v>41886</c:v>
                </c:pt>
                <c:pt idx="70">
                  <c:v>41887</c:v>
                </c:pt>
                <c:pt idx="71">
                  <c:v>41890</c:v>
                </c:pt>
                <c:pt idx="72">
                  <c:v>41891</c:v>
                </c:pt>
                <c:pt idx="73">
                  <c:v>41897</c:v>
                </c:pt>
                <c:pt idx="74">
                  <c:v>41898</c:v>
                </c:pt>
                <c:pt idx="75">
                  <c:v>41899</c:v>
                </c:pt>
                <c:pt idx="76">
                  <c:v>41904</c:v>
                </c:pt>
                <c:pt idx="77">
                  <c:v>41905</c:v>
                </c:pt>
                <c:pt idx="78">
                  <c:v>41907</c:v>
                </c:pt>
                <c:pt idx="79">
                  <c:v>41908</c:v>
                </c:pt>
                <c:pt idx="80">
                  <c:v>41910</c:v>
                </c:pt>
                <c:pt idx="81">
                  <c:v>41911</c:v>
                </c:pt>
                <c:pt idx="82">
                  <c:v>41912</c:v>
                </c:pt>
              </c:numCache>
            </c:numRef>
          </c:cat>
          <c:val>
            <c:numRef>
              <c:f>Лист1!$C$4:$C$86</c:f>
              <c:numCache>
                <c:formatCode>General</c:formatCode>
                <c:ptCount val="83"/>
                <c:pt idx="1">
                  <c:v>-2.4610300000000001</c:v>
                </c:pt>
                <c:pt idx="2">
                  <c:v>0.41641</c:v>
                </c:pt>
                <c:pt idx="3">
                  <c:v>1.19285</c:v>
                </c:pt>
                <c:pt idx="4">
                  <c:v>2.34111</c:v>
                </c:pt>
                <c:pt idx="5">
                  <c:v>-6.5602799999999997</c:v>
                </c:pt>
                <c:pt idx="6">
                  <c:v>-5.54575</c:v>
                </c:pt>
                <c:pt idx="7">
                  <c:v>-2.27502</c:v>
                </c:pt>
                <c:pt idx="8">
                  <c:v>-0.56189</c:v>
                </c:pt>
                <c:pt idx="9">
                  <c:v>7.5550000000000006E-2</c:v>
                </c:pt>
                <c:pt idx="10">
                  <c:v>1.2473000000000001</c:v>
                </c:pt>
                <c:pt idx="11">
                  <c:v>0.76509000000000005</c:v>
                </c:pt>
                <c:pt idx="12">
                  <c:v>-2.7439900000000002</c:v>
                </c:pt>
                <c:pt idx="13">
                  <c:v>-10.844659999999999</c:v>
                </c:pt>
                <c:pt idx="14">
                  <c:v>-11.21753</c:v>
                </c:pt>
                <c:pt idx="15">
                  <c:v>-15.425140000000001</c:v>
                </c:pt>
                <c:pt idx="16">
                  <c:v>-17.58859</c:v>
                </c:pt>
                <c:pt idx="17">
                  <c:v>-22.025600000000001</c:v>
                </c:pt>
                <c:pt idx="18">
                  <c:v>-17.347750000000001</c:v>
                </c:pt>
                <c:pt idx="19">
                  <c:v>-14.7204</c:v>
                </c:pt>
                <c:pt idx="20">
                  <c:v>-10.73607</c:v>
                </c:pt>
                <c:pt idx="21">
                  <c:v>-9.1821699999999993</c:v>
                </c:pt>
                <c:pt idx="22">
                  <c:v>-8.9114100000000001</c:v>
                </c:pt>
                <c:pt idx="23">
                  <c:v>-9.31386</c:v>
                </c:pt>
                <c:pt idx="24">
                  <c:v>-8.0892499999999998</c:v>
                </c:pt>
                <c:pt idx="25">
                  <c:v>-7.1239499999999998</c:v>
                </c:pt>
                <c:pt idx="26">
                  <c:v>-7.4228500000000004</c:v>
                </c:pt>
                <c:pt idx="27">
                  <c:v>-7.7334899999999998</c:v>
                </c:pt>
                <c:pt idx="28">
                  <c:v>-8.3066700000000004</c:v>
                </c:pt>
                <c:pt idx="29">
                  <c:v>-7.7614999999999998</c:v>
                </c:pt>
                <c:pt idx="30">
                  <c:v>-5.62507</c:v>
                </c:pt>
                <c:pt idx="31">
                  <c:v>-4.8490700000000002</c:v>
                </c:pt>
                <c:pt idx="32">
                  <c:v>-4.2360699999999998</c:v>
                </c:pt>
                <c:pt idx="33">
                  <c:v>-3.5878000000000001</c:v>
                </c:pt>
                <c:pt idx="34">
                  <c:v>-3.7829199999999998</c:v>
                </c:pt>
                <c:pt idx="35">
                  <c:v>-1.9923200000000001</c:v>
                </c:pt>
                <c:pt idx="36">
                  <c:v>-1.0432699999999999</c:v>
                </c:pt>
                <c:pt idx="37">
                  <c:v>-0.24046000000000001</c:v>
                </c:pt>
                <c:pt idx="38">
                  <c:v>-0.16420000000000001</c:v>
                </c:pt>
                <c:pt idx="39">
                  <c:v>0.21729999999999999</c:v>
                </c:pt>
                <c:pt idx="40">
                  <c:v>3.159E-2</c:v>
                </c:pt>
                <c:pt idx="41">
                  <c:v>0.32541999999999999</c:v>
                </c:pt>
                <c:pt idx="42">
                  <c:v>0.77976999999999996</c:v>
                </c:pt>
                <c:pt idx="43">
                  <c:v>0.69664999999999999</c:v>
                </c:pt>
                <c:pt idx="44">
                  <c:v>0.72414000000000001</c:v>
                </c:pt>
                <c:pt idx="45">
                  <c:v>0.86624000000000001</c:v>
                </c:pt>
                <c:pt idx="46">
                  <c:v>0.84094000000000002</c:v>
                </c:pt>
                <c:pt idx="47">
                  <c:v>1.29704</c:v>
                </c:pt>
                <c:pt idx="48">
                  <c:v>1.0918000000000001</c:v>
                </c:pt>
                <c:pt idx="49">
                  <c:v>0.51600999999999997</c:v>
                </c:pt>
                <c:pt idx="50">
                  <c:v>0.47555999999999998</c:v>
                </c:pt>
                <c:pt idx="51">
                  <c:v>0.62228000000000006</c:v>
                </c:pt>
                <c:pt idx="52">
                  <c:v>1.39907</c:v>
                </c:pt>
                <c:pt idx="53">
                  <c:v>1.61869</c:v>
                </c:pt>
                <c:pt idx="54">
                  <c:v>1.3724000000000001</c:v>
                </c:pt>
                <c:pt idx="55">
                  <c:v>-0.16422999999999999</c:v>
                </c:pt>
                <c:pt idx="56">
                  <c:v>-0.42463000000000001</c:v>
                </c:pt>
                <c:pt idx="57">
                  <c:v>-0.17519999999999999</c:v>
                </c:pt>
                <c:pt idx="58">
                  <c:v>-0.13952999999999999</c:v>
                </c:pt>
                <c:pt idx="59">
                  <c:v>-0.50890999999999997</c:v>
                </c:pt>
                <c:pt idx="60">
                  <c:v>-0.55164999999999997</c:v>
                </c:pt>
                <c:pt idx="61">
                  <c:v>-1.0543199999999999</c:v>
                </c:pt>
                <c:pt idx="62">
                  <c:v>1.1626300000000001</c:v>
                </c:pt>
                <c:pt idx="63">
                  <c:v>1.64727</c:v>
                </c:pt>
                <c:pt idx="64">
                  <c:v>1.66431</c:v>
                </c:pt>
                <c:pt idx="65">
                  <c:v>1.53704</c:v>
                </c:pt>
                <c:pt idx="66">
                  <c:v>0.93472</c:v>
                </c:pt>
                <c:pt idx="67">
                  <c:v>0.63644999999999996</c:v>
                </c:pt>
                <c:pt idx="68">
                  <c:v>1.17415</c:v>
                </c:pt>
                <c:pt idx="69">
                  <c:v>1.6591</c:v>
                </c:pt>
                <c:pt idx="70">
                  <c:v>2.1479599999999999</c:v>
                </c:pt>
                <c:pt idx="71">
                  <c:v>2.2288299999999999</c:v>
                </c:pt>
                <c:pt idx="72">
                  <c:v>2.22363</c:v>
                </c:pt>
                <c:pt idx="73">
                  <c:v>1.72478</c:v>
                </c:pt>
                <c:pt idx="74">
                  <c:v>2.12927</c:v>
                </c:pt>
                <c:pt idx="75">
                  <c:v>1.5800700000000001</c:v>
                </c:pt>
                <c:pt idx="76">
                  <c:v>1.1495299999999999</c:v>
                </c:pt>
                <c:pt idx="77">
                  <c:v>1.2337899999999999</c:v>
                </c:pt>
                <c:pt idx="78">
                  <c:v>1.69889</c:v>
                </c:pt>
                <c:pt idx="79">
                  <c:v>1.3598600000000001</c:v>
                </c:pt>
                <c:pt idx="80">
                  <c:v>1.35155</c:v>
                </c:pt>
                <c:pt idx="81">
                  <c:v>1.2311700000000001</c:v>
                </c:pt>
                <c:pt idx="82">
                  <c:v>1.1651899999999999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Лист1!$A$4:$A$86</c:f>
              <c:numCache>
                <c:formatCode>m/d/yyyy</c:formatCode>
                <c:ptCount val="83"/>
                <c:pt idx="0">
                  <c:v>41639</c:v>
                </c:pt>
                <c:pt idx="1">
                  <c:v>41654</c:v>
                </c:pt>
                <c:pt idx="2">
                  <c:v>41655</c:v>
                </c:pt>
                <c:pt idx="3">
                  <c:v>41656</c:v>
                </c:pt>
                <c:pt idx="4">
                  <c:v>41659</c:v>
                </c:pt>
                <c:pt idx="5">
                  <c:v>41670</c:v>
                </c:pt>
                <c:pt idx="6">
                  <c:v>41673</c:v>
                </c:pt>
                <c:pt idx="7">
                  <c:v>41676</c:v>
                </c:pt>
                <c:pt idx="8">
                  <c:v>41677</c:v>
                </c:pt>
                <c:pt idx="9">
                  <c:v>41681</c:v>
                </c:pt>
                <c:pt idx="10">
                  <c:v>41684</c:v>
                </c:pt>
                <c:pt idx="11">
                  <c:v>41694</c:v>
                </c:pt>
                <c:pt idx="12">
                  <c:v>41698</c:v>
                </c:pt>
                <c:pt idx="13">
                  <c:v>41702</c:v>
                </c:pt>
                <c:pt idx="14">
                  <c:v>41705</c:v>
                </c:pt>
                <c:pt idx="15">
                  <c:v>41710</c:v>
                </c:pt>
                <c:pt idx="16">
                  <c:v>41711</c:v>
                </c:pt>
                <c:pt idx="17">
                  <c:v>41712</c:v>
                </c:pt>
                <c:pt idx="18">
                  <c:v>41715</c:v>
                </c:pt>
                <c:pt idx="19">
                  <c:v>41716</c:v>
                </c:pt>
                <c:pt idx="20">
                  <c:v>41726</c:v>
                </c:pt>
                <c:pt idx="21">
                  <c:v>41729</c:v>
                </c:pt>
                <c:pt idx="22">
                  <c:v>41736</c:v>
                </c:pt>
                <c:pt idx="23">
                  <c:v>41737</c:v>
                </c:pt>
                <c:pt idx="24">
                  <c:v>41743</c:v>
                </c:pt>
                <c:pt idx="25">
                  <c:v>41747</c:v>
                </c:pt>
                <c:pt idx="26">
                  <c:v>41751</c:v>
                </c:pt>
                <c:pt idx="27">
                  <c:v>41752</c:v>
                </c:pt>
                <c:pt idx="28">
                  <c:v>41759</c:v>
                </c:pt>
                <c:pt idx="29">
                  <c:v>41764</c:v>
                </c:pt>
                <c:pt idx="30">
                  <c:v>41766</c:v>
                </c:pt>
                <c:pt idx="31">
                  <c:v>41767</c:v>
                </c:pt>
                <c:pt idx="32">
                  <c:v>41771</c:v>
                </c:pt>
                <c:pt idx="33">
                  <c:v>41772</c:v>
                </c:pt>
                <c:pt idx="34">
                  <c:v>41775</c:v>
                </c:pt>
                <c:pt idx="35">
                  <c:v>41779</c:v>
                </c:pt>
                <c:pt idx="36">
                  <c:v>41790</c:v>
                </c:pt>
                <c:pt idx="37">
                  <c:v>41792</c:v>
                </c:pt>
                <c:pt idx="38">
                  <c:v>41793</c:v>
                </c:pt>
                <c:pt idx="39">
                  <c:v>41795</c:v>
                </c:pt>
                <c:pt idx="40">
                  <c:v>41796</c:v>
                </c:pt>
                <c:pt idx="41">
                  <c:v>41800</c:v>
                </c:pt>
                <c:pt idx="42">
                  <c:v>41806</c:v>
                </c:pt>
                <c:pt idx="43">
                  <c:v>41807</c:v>
                </c:pt>
                <c:pt idx="44">
                  <c:v>41808</c:v>
                </c:pt>
                <c:pt idx="45">
                  <c:v>41810</c:v>
                </c:pt>
                <c:pt idx="46">
                  <c:v>41813</c:v>
                </c:pt>
                <c:pt idx="47">
                  <c:v>41814</c:v>
                </c:pt>
                <c:pt idx="48">
                  <c:v>41815</c:v>
                </c:pt>
                <c:pt idx="49">
                  <c:v>41816</c:v>
                </c:pt>
                <c:pt idx="50">
                  <c:v>41820</c:v>
                </c:pt>
                <c:pt idx="51">
                  <c:v>41821</c:v>
                </c:pt>
                <c:pt idx="52">
                  <c:v>41824</c:v>
                </c:pt>
                <c:pt idx="53">
                  <c:v>41827</c:v>
                </c:pt>
                <c:pt idx="54">
                  <c:v>41831</c:v>
                </c:pt>
                <c:pt idx="55">
                  <c:v>41838</c:v>
                </c:pt>
                <c:pt idx="56">
                  <c:v>41841</c:v>
                </c:pt>
                <c:pt idx="57">
                  <c:v>41843</c:v>
                </c:pt>
                <c:pt idx="58">
                  <c:v>41844</c:v>
                </c:pt>
                <c:pt idx="59">
                  <c:v>41851</c:v>
                </c:pt>
                <c:pt idx="60">
                  <c:v>41855</c:v>
                </c:pt>
                <c:pt idx="61">
                  <c:v>41857</c:v>
                </c:pt>
                <c:pt idx="62">
                  <c:v>41871</c:v>
                </c:pt>
                <c:pt idx="63">
                  <c:v>41872</c:v>
                </c:pt>
                <c:pt idx="64">
                  <c:v>41876</c:v>
                </c:pt>
                <c:pt idx="65">
                  <c:v>41878</c:v>
                </c:pt>
                <c:pt idx="66">
                  <c:v>41879</c:v>
                </c:pt>
                <c:pt idx="67">
                  <c:v>41882</c:v>
                </c:pt>
                <c:pt idx="68">
                  <c:v>41885</c:v>
                </c:pt>
                <c:pt idx="69">
                  <c:v>41886</c:v>
                </c:pt>
                <c:pt idx="70">
                  <c:v>41887</c:v>
                </c:pt>
                <c:pt idx="71">
                  <c:v>41890</c:v>
                </c:pt>
                <c:pt idx="72">
                  <c:v>41891</c:v>
                </c:pt>
                <c:pt idx="73">
                  <c:v>41897</c:v>
                </c:pt>
                <c:pt idx="74">
                  <c:v>41898</c:v>
                </c:pt>
                <c:pt idx="75">
                  <c:v>41899</c:v>
                </c:pt>
                <c:pt idx="76">
                  <c:v>41904</c:v>
                </c:pt>
                <c:pt idx="77">
                  <c:v>41905</c:v>
                </c:pt>
                <c:pt idx="78">
                  <c:v>41907</c:v>
                </c:pt>
                <c:pt idx="79">
                  <c:v>41908</c:v>
                </c:pt>
                <c:pt idx="80">
                  <c:v>41910</c:v>
                </c:pt>
                <c:pt idx="81">
                  <c:v>41911</c:v>
                </c:pt>
                <c:pt idx="82">
                  <c:v>41912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Лист1!$D$3</c:f>
              <c:strCache>
                <c:ptCount val="1"/>
                <c:pt idx="0">
                  <c:v>УК Проект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Лист1!$A$4:$A$86</c:f>
              <c:numCache>
                <c:formatCode>m/d/yyyy</c:formatCode>
                <c:ptCount val="83"/>
                <c:pt idx="0">
                  <c:v>41639</c:v>
                </c:pt>
                <c:pt idx="1">
                  <c:v>41654</c:v>
                </c:pt>
                <c:pt idx="2">
                  <c:v>41655</c:v>
                </c:pt>
                <c:pt idx="3">
                  <c:v>41656</c:v>
                </c:pt>
                <c:pt idx="4">
                  <c:v>41659</c:v>
                </c:pt>
                <c:pt idx="5">
                  <c:v>41670</c:v>
                </c:pt>
                <c:pt idx="6">
                  <c:v>41673</c:v>
                </c:pt>
                <c:pt idx="7">
                  <c:v>41676</c:v>
                </c:pt>
                <c:pt idx="8">
                  <c:v>41677</c:v>
                </c:pt>
                <c:pt idx="9">
                  <c:v>41681</c:v>
                </c:pt>
                <c:pt idx="10">
                  <c:v>41684</c:v>
                </c:pt>
                <c:pt idx="11">
                  <c:v>41694</c:v>
                </c:pt>
                <c:pt idx="12">
                  <c:v>41698</c:v>
                </c:pt>
                <c:pt idx="13">
                  <c:v>41702</c:v>
                </c:pt>
                <c:pt idx="14">
                  <c:v>41705</c:v>
                </c:pt>
                <c:pt idx="15">
                  <c:v>41710</c:v>
                </c:pt>
                <c:pt idx="16">
                  <c:v>41711</c:v>
                </c:pt>
                <c:pt idx="17">
                  <c:v>41712</c:v>
                </c:pt>
                <c:pt idx="18">
                  <c:v>41715</c:v>
                </c:pt>
                <c:pt idx="19">
                  <c:v>41716</c:v>
                </c:pt>
                <c:pt idx="20">
                  <c:v>41726</c:v>
                </c:pt>
                <c:pt idx="21">
                  <c:v>41729</c:v>
                </c:pt>
                <c:pt idx="22">
                  <c:v>41736</c:v>
                </c:pt>
                <c:pt idx="23">
                  <c:v>41737</c:v>
                </c:pt>
                <c:pt idx="24">
                  <c:v>41743</c:v>
                </c:pt>
                <c:pt idx="25">
                  <c:v>41747</c:v>
                </c:pt>
                <c:pt idx="26">
                  <c:v>41751</c:v>
                </c:pt>
                <c:pt idx="27">
                  <c:v>41752</c:v>
                </c:pt>
                <c:pt idx="28">
                  <c:v>41759</c:v>
                </c:pt>
                <c:pt idx="29">
                  <c:v>41764</c:v>
                </c:pt>
                <c:pt idx="30">
                  <c:v>41766</c:v>
                </c:pt>
                <c:pt idx="31">
                  <c:v>41767</c:v>
                </c:pt>
                <c:pt idx="32">
                  <c:v>41771</c:v>
                </c:pt>
                <c:pt idx="33">
                  <c:v>41772</c:v>
                </c:pt>
                <c:pt idx="34">
                  <c:v>41775</c:v>
                </c:pt>
                <c:pt idx="35">
                  <c:v>41779</c:v>
                </c:pt>
                <c:pt idx="36">
                  <c:v>41790</c:v>
                </c:pt>
                <c:pt idx="37">
                  <c:v>41792</c:v>
                </c:pt>
                <c:pt idx="38">
                  <c:v>41793</c:v>
                </c:pt>
                <c:pt idx="39">
                  <c:v>41795</c:v>
                </c:pt>
                <c:pt idx="40">
                  <c:v>41796</c:v>
                </c:pt>
                <c:pt idx="41">
                  <c:v>41800</c:v>
                </c:pt>
                <c:pt idx="42">
                  <c:v>41806</c:v>
                </c:pt>
                <c:pt idx="43">
                  <c:v>41807</c:v>
                </c:pt>
                <c:pt idx="44">
                  <c:v>41808</c:v>
                </c:pt>
                <c:pt idx="45">
                  <c:v>41810</c:v>
                </c:pt>
                <c:pt idx="46">
                  <c:v>41813</c:v>
                </c:pt>
                <c:pt idx="47">
                  <c:v>41814</c:v>
                </c:pt>
                <c:pt idx="48">
                  <c:v>41815</c:v>
                </c:pt>
                <c:pt idx="49">
                  <c:v>41816</c:v>
                </c:pt>
                <c:pt idx="50">
                  <c:v>41820</c:v>
                </c:pt>
                <c:pt idx="51">
                  <c:v>41821</c:v>
                </c:pt>
                <c:pt idx="52">
                  <c:v>41824</c:v>
                </c:pt>
                <c:pt idx="53">
                  <c:v>41827</c:v>
                </c:pt>
                <c:pt idx="54">
                  <c:v>41831</c:v>
                </c:pt>
                <c:pt idx="55">
                  <c:v>41838</c:v>
                </c:pt>
                <c:pt idx="56">
                  <c:v>41841</c:v>
                </c:pt>
                <c:pt idx="57">
                  <c:v>41843</c:v>
                </c:pt>
                <c:pt idx="58">
                  <c:v>41844</c:v>
                </c:pt>
                <c:pt idx="59">
                  <c:v>41851</c:v>
                </c:pt>
                <c:pt idx="60">
                  <c:v>41855</c:v>
                </c:pt>
                <c:pt idx="61">
                  <c:v>41857</c:v>
                </c:pt>
                <c:pt idx="62">
                  <c:v>41871</c:v>
                </c:pt>
                <c:pt idx="63">
                  <c:v>41872</c:v>
                </c:pt>
                <c:pt idx="64">
                  <c:v>41876</c:v>
                </c:pt>
                <c:pt idx="65">
                  <c:v>41878</c:v>
                </c:pt>
                <c:pt idx="66">
                  <c:v>41879</c:v>
                </c:pt>
                <c:pt idx="67">
                  <c:v>41882</c:v>
                </c:pt>
                <c:pt idx="68">
                  <c:v>41885</c:v>
                </c:pt>
                <c:pt idx="69">
                  <c:v>41886</c:v>
                </c:pt>
                <c:pt idx="70">
                  <c:v>41887</c:v>
                </c:pt>
                <c:pt idx="71">
                  <c:v>41890</c:v>
                </c:pt>
                <c:pt idx="72">
                  <c:v>41891</c:v>
                </c:pt>
                <c:pt idx="73">
                  <c:v>41897</c:v>
                </c:pt>
                <c:pt idx="74">
                  <c:v>41898</c:v>
                </c:pt>
                <c:pt idx="75">
                  <c:v>41899</c:v>
                </c:pt>
                <c:pt idx="76">
                  <c:v>41904</c:v>
                </c:pt>
                <c:pt idx="77">
                  <c:v>41905</c:v>
                </c:pt>
                <c:pt idx="78">
                  <c:v>41907</c:v>
                </c:pt>
                <c:pt idx="79">
                  <c:v>41908</c:v>
                </c:pt>
                <c:pt idx="80">
                  <c:v>41910</c:v>
                </c:pt>
                <c:pt idx="81">
                  <c:v>41911</c:v>
                </c:pt>
                <c:pt idx="82">
                  <c:v>41912</c:v>
                </c:pt>
              </c:numCache>
            </c:numRef>
          </c:cat>
          <c:val>
            <c:numRef>
              <c:f>Лист1!$D$4:$D$86</c:f>
              <c:numCache>
                <c:formatCode>General</c:formatCode>
                <c:ptCount val="83"/>
                <c:pt idx="1">
                  <c:v>-14.84224</c:v>
                </c:pt>
                <c:pt idx="2">
                  <c:v>-8.6687200000000004</c:v>
                </c:pt>
                <c:pt idx="3">
                  <c:v>-6.8281799999999997</c:v>
                </c:pt>
                <c:pt idx="4">
                  <c:v>-4.1966999999999999</c:v>
                </c:pt>
                <c:pt idx="5">
                  <c:v>-21.16113</c:v>
                </c:pt>
                <c:pt idx="6">
                  <c:v>-18.637419999999999</c:v>
                </c:pt>
                <c:pt idx="7">
                  <c:v>-11.84923</c:v>
                </c:pt>
                <c:pt idx="8">
                  <c:v>-8.1067300000000007</c:v>
                </c:pt>
                <c:pt idx="9">
                  <c:v>-6.8740300000000003</c:v>
                </c:pt>
                <c:pt idx="10">
                  <c:v>-4.5902500000000002</c:v>
                </c:pt>
                <c:pt idx="11">
                  <c:v>-5.28714</c:v>
                </c:pt>
                <c:pt idx="12">
                  <c:v>-13.02547</c:v>
                </c:pt>
                <c:pt idx="13">
                  <c:v>-29.697700000000001</c:v>
                </c:pt>
                <c:pt idx="14">
                  <c:v>-29.200140000000001</c:v>
                </c:pt>
                <c:pt idx="15">
                  <c:v>-37.049700000000001</c:v>
                </c:pt>
                <c:pt idx="16">
                  <c:v>-40.635919999999999</c:v>
                </c:pt>
                <c:pt idx="17">
                  <c:v>-49.522150000000003</c:v>
                </c:pt>
                <c:pt idx="18">
                  <c:v>-38.89273</c:v>
                </c:pt>
                <c:pt idx="19">
                  <c:v>-32.245460000000001</c:v>
                </c:pt>
                <c:pt idx="20">
                  <c:v>-23.130269999999999</c:v>
                </c:pt>
                <c:pt idx="21">
                  <c:v>-20.503979999999999</c:v>
                </c:pt>
                <c:pt idx="22">
                  <c:v>-20.45421</c:v>
                </c:pt>
                <c:pt idx="23">
                  <c:v>-21.02299</c:v>
                </c:pt>
                <c:pt idx="24">
                  <c:v>-19.06317</c:v>
                </c:pt>
                <c:pt idx="25">
                  <c:v>-16.984680000000001</c:v>
                </c:pt>
                <c:pt idx="26">
                  <c:v>-18.631640000000001</c:v>
                </c:pt>
                <c:pt idx="27">
                  <c:v>-19.283280000000001</c:v>
                </c:pt>
                <c:pt idx="28">
                  <c:v>-20.425439999999998</c:v>
                </c:pt>
                <c:pt idx="29">
                  <c:v>-19.432220000000001</c:v>
                </c:pt>
                <c:pt idx="30">
                  <c:v>-14.28899</c:v>
                </c:pt>
                <c:pt idx="31">
                  <c:v>-12.312469999999999</c:v>
                </c:pt>
                <c:pt idx="32">
                  <c:v>-11.276439999999999</c:v>
                </c:pt>
                <c:pt idx="33">
                  <c:v>-9.5333799999999993</c:v>
                </c:pt>
                <c:pt idx="34">
                  <c:v>-9.9314999999999998</c:v>
                </c:pt>
                <c:pt idx="35">
                  <c:v>-5.8571</c:v>
                </c:pt>
                <c:pt idx="36">
                  <c:v>-3.2976800000000002</c:v>
                </c:pt>
                <c:pt idx="37">
                  <c:v>-1.4726300000000001</c:v>
                </c:pt>
                <c:pt idx="38">
                  <c:v>-1.3219799999999999</c:v>
                </c:pt>
                <c:pt idx="39">
                  <c:v>-0.44263999999999998</c:v>
                </c:pt>
                <c:pt idx="40">
                  <c:v>-0.93272999999999995</c:v>
                </c:pt>
                <c:pt idx="41">
                  <c:v>-0.70065</c:v>
                </c:pt>
                <c:pt idx="42">
                  <c:v>-8.1979999999999997E-2</c:v>
                </c:pt>
                <c:pt idx="43">
                  <c:v>-0.31003999999999998</c:v>
                </c:pt>
                <c:pt idx="44">
                  <c:v>6.8690000000000001E-2</c:v>
                </c:pt>
                <c:pt idx="45">
                  <c:v>5.57E-2</c:v>
                </c:pt>
                <c:pt idx="46">
                  <c:v>-0.16420999999999999</c:v>
                </c:pt>
                <c:pt idx="47">
                  <c:v>0.84869000000000006</c:v>
                </c:pt>
                <c:pt idx="48">
                  <c:v>0.25705</c:v>
                </c:pt>
                <c:pt idx="49">
                  <c:v>-1.1754199999999999</c:v>
                </c:pt>
                <c:pt idx="50">
                  <c:v>-1.5227200000000001</c:v>
                </c:pt>
                <c:pt idx="51">
                  <c:v>-1.2199899999999999</c:v>
                </c:pt>
                <c:pt idx="52">
                  <c:v>0.42152000000000001</c:v>
                </c:pt>
                <c:pt idx="53">
                  <c:v>0.84384000000000003</c:v>
                </c:pt>
                <c:pt idx="54">
                  <c:v>9.3009999999999995E-2</c:v>
                </c:pt>
                <c:pt idx="55">
                  <c:v>-3.4893999999999998</c:v>
                </c:pt>
                <c:pt idx="56">
                  <c:v>-4.1109499999999999</c:v>
                </c:pt>
                <c:pt idx="57">
                  <c:v>-3.6227299999999998</c:v>
                </c:pt>
                <c:pt idx="58">
                  <c:v>-3.5861800000000001</c:v>
                </c:pt>
                <c:pt idx="59">
                  <c:v>-4.3775300000000001</c:v>
                </c:pt>
                <c:pt idx="60">
                  <c:v>-4.4397700000000002</c:v>
                </c:pt>
                <c:pt idx="61">
                  <c:v>-5.5131399999999999</c:v>
                </c:pt>
                <c:pt idx="62">
                  <c:v>-0.65173000000000003</c:v>
                </c:pt>
                <c:pt idx="63">
                  <c:v>0.45732</c:v>
                </c:pt>
                <c:pt idx="64">
                  <c:v>0.36042999999999997</c:v>
                </c:pt>
                <c:pt idx="65">
                  <c:v>0.20921999999999999</c:v>
                </c:pt>
                <c:pt idx="66">
                  <c:v>-1.14839</c:v>
                </c:pt>
                <c:pt idx="67">
                  <c:v>-1.7870600000000001</c:v>
                </c:pt>
                <c:pt idx="68">
                  <c:v>-0.56018999999999997</c:v>
                </c:pt>
                <c:pt idx="69">
                  <c:v>0.38199</c:v>
                </c:pt>
                <c:pt idx="70">
                  <c:v>1.5169999999999999</c:v>
                </c:pt>
                <c:pt idx="71">
                  <c:v>1.5901700000000001</c:v>
                </c:pt>
                <c:pt idx="72">
                  <c:v>1.6063000000000001</c:v>
                </c:pt>
                <c:pt idx="73">
                  <c:v>0.31263999999999997</c:v>
                </c:pt>
                <c:pt idx="74">
                  <c:v>1.2997300000000001</c:v>
                </c:pt>
                <c:pt idx="75">
                  <c:v>8.2419999999999993E-2</c:v>
                </c:pt>
                <c:pt idx="76">
                  <c:v>-1.0232000000000001</c:v>
                </c:pt>
                <c:pt idx="77">
                  <c:v>-0.93654999999999999</c:v>
                </c:pt>
                <c:pt idx="78">
                  <c:v>0.11883000000000001</c:v>
                </c:pt>
                <c:pt idx="79">
                  <c:v>-0.57425000000000004</c:v>
                </c:pt>
                <c:pt idx="80">
                  <c:v>-0.57001999999999997</c:v>
                </c:pt>
                <c:pt idx="81">
                  <c:v>-0.93886999999999998</c:v>
                </c:pt>
                <c:pt idx="82">
                  <c:v>-1.3050299999999999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Лист1!$E$3</c:f>
              <c:strCache>
                <c:ptCount val="1"/>
                <c:pt idx="0">
                  <c:v>RUPCI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Лист1!$A$4:$A$86</c:f>
              <c:numCache>
                <c:formatCode>m/d/yyyy</c:formatCode>
                <c:ptCount val="83"/>
                <c:pt idx="0">
                  <c:v>41639</c:v>
                </c:pt>
                <c:pt idx="1">
                  <c:v>41654</c:v>
                </c:pt>
                <c:pt idx="2">
                  <c:v>41655</c:v>
                </c:pt>
                <c:pt idx="3">
                  <c:v>41656</c:v>
                </c:pt>
                <c:pt idx="4">
                  <c:v>41659</c:v>
                </c:pt>
                <c:pt idx="5">
                  <c:v>41670</c:v>
                </c:pt>
                <c:pt idx="6">
                  <c:v>41673</c:v>
                </c:pt>
                <c:pt idx="7">
                  <c:v>41676</c:v>
                </c:pt>
                <c:pt idx="8">
                  <c:v>41677</c:v>
                </c:pt>
                <c:pt idx="9">
                  <c:v>41681</c:v>
                </c:pt>
                <c:pt idx="10">
                  <c:v>41684</c:v>
                </c:pt>
                <c:pt idx="11">
                  <c:v>41694</c:v>
                </c:pt>
                <c:pt idx="12">
                  <c:v>41698</c:v>
                </c:pt>
                <c:pt idx="13">
                  <c:v>41702</c:v>
                </c:pt>
                <c:pt idx="14">
                  <c:v>41705</c:v>
                </c:pt>
                <c:pt idx="15">
                  <c:v>41710</c:v>
                </c:pt>
                <c:pt idx="16">
                  <c:v>41711</c:v>
                </c:pt>
                <c:pt idx="17">
                  <c:v>41712</c:v>
                </c:pt>
                <c:pt idx="18">
                  <c:v>41715</c:v>
                </c:pt>
                <c:pt idx="19">
                  <c:v>41716</c:v>
                </c:pt>
                <c:pt idx="20">
                  <c:v>41726</c:v>
                </c:pt>
                <c:pt idx="21">
                  <c:v>41729</c:v>
                </c:pt>
                <c:pt idx="22">
                  <c:v>41736</c:v>
                </c:pt>
                <c:pt idx="23">
                  <c:v>41737</c:v>
                </c:pt>
                <c:pt idx="24">
                  <c:v>41743</c:v>
                </c:pt>
                <c:pt idx="25">
                  <c:v>41747</c:v>
                </c:pt>
                <c:pt idx="26">
                  <c:v>41751</c:v>
                </c:pt>
                <c:pt idx="27">
                  <c:v>41752</c:v>
                </c:pt>
                <c:pt idx="28">
                  <c:v>41759</c:v>
                </c:pt>
                <c:pt idx="29">
                  <c:v>41764</c:v>
                </c:pt>
                <c:pt idx="30">
                  <c:v>41766</c:v>
                </c:pt>
                <c:pt idx="31">
                  <c:v>41767</c:v>
                </c:pt>
                <c:pt idx="32">
                  <c:v>41771</c:v>
                </c:pt>
                <c:pt idx="33">
                  <c:v>41772</c:v>
                </c:pt>
                <c:pt idx="34">
                  <c:v>41775</c:v>
                </c:pt>
                <c:pt idx="35">
                  <c:v>41779</c:v>
                </c:pt>
                <c:pt idx="36">
                  <c:v>41790</c:v>
                </c:pt>
                <c:pt idx="37">
                  <c:v>41792</c:v>
                </c:pt>
                <c:pt idx="38">
                  <c:v>41793</c:v>
                </c:pt>
                <c:pt idx="39">
                  <c:v>41795</c:v>
                </c:pt>
                <c:pt idx="40">
                  <c:v>41796</c:v>
                </c:pt>
                <c:pt idx="41">
                  <c:v>41800</c:v>
                </c:pt>
                <c:pt idx="42">
                  <c:v>41806</c:v>
                </c:pt>
                <c:pt idx="43">
                  <c:v>41807</c:v>
                </c:pt>
                <c:pt idx="44">
                  <c:v>41808</c:v>
                </c:pt>
                <c:pt idx="45">
                  <c:v>41810</c:v>
                </c:pt>
                <c:pt idx="46">
                  <c:v>41813</c:v>
                </c:pt>
                <c:pt idx="47">
                  <c:v>41814</c:v>
                </c:pt>
                <c:pt idx="48">
                  <c:v>41815</c:v>
                </c:pt>
                <c:pt idx="49">
                  <c:v>41816</c:v>
                </c:pt>
                <c:pt idx="50">
                  <c:v>41820</c:v>
                </c:pt>
                <c:pt idx="51">
                  <c:v>41821</c:v>
                </c:pt>
                <c:pt idx="52">
                  <c:v>41824</c:v>
                </c:pt>
                <c:pt idx="53">
                  <c:v>41827</c:v>
                </c:pt>
                <c:pt idx="54">
                  <c:v>41831</c:v>
                </c:pt>
                <c:pt idx="55">
                  <c:v>41838</c:v>
                </c:pt>
                <c:pt idx="56">
                  <c:v>41841</c:v>
                </c:pt>
                <c:pt idx="57">
                  <c:v>41843</c:v>
                </c:pt>
                <c:pt idx="58">
                  <c:v>41844</c:v>
                </c:pt>
                <c:pt idx="59">
                  <c:v>41851</c:v>
                </c:pt>
                <c:pt idx="60">
                  <c:v>41855</c:v>
                </c:pt>
                <c:pt idx="61">
                  <c:v>41857</c:v>
                </c:pt>
                <c:pt idx="62">
                  <c:v>41871</c:v>
                </c:pt>
                <c:pt idx="63">
                  <c:v>41872</c:v>
                </c:pt>
                <c:pt idx="64">
                  <c:v>41876</c:v>
                </c:pt>
                <c:pt idx="65">
                  <c:v>41878</c:v>
                </c:pt>
                <c:pt idx="66">
                  <c:v>41879</c:v>
                </c:pt>
                <c:pt idx="67">
                  <c:v>41882</c:v>
                </c:pt>
                <c:pt idx="68">
                  <c:v>41885</c:v>
                </c:pt>
                <c:pt idx="69">
                  <c:v>41886</c:v>
                </c:pt>
                <c:pt idx="70">
                  <c:v>41887</c:v>
                </c:pt>
                <c:pt idx="71">
                  <c:v>41890</c:v>
                </c:pt>
                <c:pt idx="72">
                  <c:v>41891</c:v>
                </c:pt>
                <c:pt idx="73">
                  <c:v>41897</c:v>
                </c:pt>
                <c:pt idx="74">
                  <c:v>41898</c:v>
                </c:pt>
                <c:pt idx="75">
                  <c:v>41899</c:v>
                </c:pt>
                <c:pt idx="76">
                  <c:v>41904</c:v>
                </c:pt>
                <c:pt idx="77">
                  <c:v>41905</c:v>
                </c:pt>
                <c:pt idx="78">
                  <c:v>41907</c:v>
                </c:pt>
                <c:pt idx="79">
                  <c:v>41908</c:v>
                </c:pt>
                <c:pt idx="80">
                  <c:v>41910</c:v>
                </c:pt>
                <c:pt idx="81">
                  <c:v>41911</c:v>
                </c:pt>
                <c:pt idx="82">
                  <c:v>41912</c:v>
                </c:pt>
              </c:numCache>
            </c:numRef>
          </c:cat>
          <c:val>
            <c:numRef>
              <c:f>Лист1!$E$4:$E$86</c:f>
              <c:numCache>
                <c:formatCode>General</c:formatCode>
                <c:ptCount val="83"/>
                <c:pt idx="1">
                  <c:v>7.2122299999999999</c:v>
                </c:pt>
                <c:pt idx="2">
                  <c:v>7.4909100000000004</c:v>
                </c:pt>
                <c:pt idx="3">
                  <c:v>7.41995</c:v>
                </c:pt>
                <c:pt idx="4">
                  <c:v>7.3842999999999996</c:v>
                </c:pt>
                <c:pt idx="5">
                  <c:v>4.5468599999999997</c:v>
                </c:pt>
                <c:pt idx="6">
                  <c:v>4.3569100000000001</c:v>
                </c:pt>
                <c:pt idx="7">
                  <c:v>4.9560300000000002</c:v>
                </c:pt>
                <c:pt idx="8">
                  <c:v>5.0914000000000001</c:v>
                </c:pt>
                <c:pt idx="9">
                  <c:v>5.2905300000000004</c:v>
                </c:pt>
                <c:pt idx="10">
                  <c:v>5.6012000000000004</c:v>
                </c:pt>
                <c:pt idx="11">
                  <c:v>5.2602200000000003</c:v>
                </c:pt>
                <c:pt idx="12">
                  <c:v>5.0519600000000002</c:v>
                </c:pt>
                <c:pt idx="13">
                  <c:v>3.5662099999999999</c:v>
                </c:pt>
                <c:pt idx="14">
                  <c:v>2.4281100000000002</c:v>
                </c:pt>
                <c:pt idx="15">
                  <c:v>0.90727000000000002</c:v>
                </c:pt>
                <c:pt idx="16">
                  <c:v>-0.17768999999999999</c:v>
                </c:pt>
                <c:pt idx="17">
                  <c:v>-1.2144699999999999</c:v>
                </c:pt>
                <c:pt idx="18">
                  <c:v>-1.1872100000000001</c:v>
                </c:pt>
                <c:pt idx="19">
                  <c:v>-0.93567999999999996</c:v>
                </c:pt>
                <c:pt idx="20">
                  <c:v>-0.49791000000000002</c:v>
                </c:pt>
                <c:pt idx="21">
                  <c:v>0.40400000000000003</c:v>
                </c:pt>
                <c:pt idx="22">
                  <c:v>0.64326000000000005</c:v>
                </c:pt>
                <c:pt idx="23">
                  <c:v>0.32522000000000001</c:v>
                </c:pt>
                <c:pt idx="24">
                  <c:v>0.94094999999999995</c:v>
                </c:pt>
                <c:pt idx="25">
                  <c:v>1.0972999999999999</c:v>
                </c:pt>
                <c:pt idx="26">
                  <c:v>1.6392599999999999</c:v>
                </c:pt>
                <c:pt idx="27">
                  <c:v>1.5314000000000001</c:v>
                </c:pt>
                <c:pt idx="28">
                  <c:v>1.1053999999999999</c:v>
                </c:pt>
                <c:pt idx="29">
                  <c:v>1.3</c:v>
                </c:pt>
                <c:pt idx="30">
                  <c:v>1.47746</c:v>
                </c:pt>
                <c:pt idx="31">
                  <c:v>1.4589000000000001</c:v>
                </c:pt>
                <c:pt idx="32">
                  <c:v>1.7632699999999999</c:v>
                </c:pt>
                <c:pt idx="33">
                  <c:v>1.6757599999999999</c:v>
                </c:pt>
                <c:pt idx="34">
                  <c:v>1.5826800000000001</c:v>
                </c:pt>
                <c:pt idx="35">
                  <c:v>1.8468800000000001</c:v>
                </c:pt>
                <c:pt idx="36">
                  <c:v>1.66923</c:v>
                </c:pt>
                <c:pt idx="37">
                  <c:v>1.79264</c:v>
                </c:pt>
                <c:pt idx="38">
                  <c:v>1.8101499999999999</c:v>
                </c:pt>
                <c:pt idx="39">
                  <c:v>1.8531299999999999</c:v>
                </c:pt>
                <c:pt idx="40">
                  <c:v>1.87134</c:v>
                </c:pt>
                <c:pt idx="41">
                  <c:v>2.18452</c:v>
                </c:pt>
                <c:pt idx="42">
                  <c:v>2.48773</c:v>
                </c:pt>
                <c:pt idx="43">
                  <c:v>2.5771299999999999</c:v>
                </c:pt>
                <c:pt idx="44">
                  <c:v>2.3121999999999998</c:v>
                </c:pt>
                <c:pt idx="45">
                  <c:v>2.5739200000000002</c:v>
                </c:pt>
                <c:pt idx="46">
                  <c:v>2.67659</c:v>
                </c:pt>
                <c:pt idx="47">
                  <c:v>2.7087500000000002</c:v>
                </c:pt>
                <c:pt idx="48">
                  <c:v>2.8004799999999999</c:v>
                </c:pt>
                <c:pt idx="49">
                  <c:v>2.8746999999999998</c:v>
                </c:pt>
                <c:pt idx="50">
                  <c:v>3.04677</c:v>
                </c:pt>
                <c:pt idx="51">
                  <c:v>3.0695000000000001</c:v>
                </c:pt>
                <c:pt idx="52">
                  <c:v>3.17137</c:v>
                </c:pt>
                <c:pt idx="53">
                  <c:v>3.22105</c:v>
                </c:pt>
                <c:pt idx="54">
                  <c:v>3.3269600000000001</c:v>
                </c:pt>
                <c:pt idx="55">
                  <c:v>3.2606799999999998</c:v>
                </c:pt>
                <c:pt idx="56">
                  <c:v>3.2500399999999998</c:v>
                </c:pt>
                <c:pt idx="57">
                  <c:v>3.3127900000000001</c:v>
                </c:pt>
                <c:pt idx="58">
                  <c:v>3.3426200000000001</c:v>
                </c:pt>
                <c:pt idx="59">
                  <c:v>3.21848</c:v>
                </c:pt>
                <c:pt idx="60">
                  <c:v>3.1640799999999998</c:v>
                </c:pt>
                <c:pt idx="61">
                  <c:v>3.0670999999999999</c:v>
                </c:pt>
                <c:pt idx="62">
                  <c:v>3.2699600000000002</c:v>
                </c:pt>
                <c:pt idx="63">
                  <c:v>3.2761499999999999</c:v>
                </c:pt>
                <c:pt idx="64">
                  <c:v>3.3714400000000002</c:v>
                </c:pt>
                <c:pt idx="65">
                  <c:v>3.2511899999999998</c:v>
                </c:pt>
                <c:pt idx="66">
                  <c:v>3.2067800000000002</c:v>
                </c:pt>
                <c:pt idx="67">
                  <c:v>3.1367099999999999</c:v>
                </c:pt>
                <c:pt idx="68">
                  <c:v>3.1459100000000002</c:v>
                </c:pt>
                <c:pt idx="69">
                  <c:v>3.2967300000000002</c:v>
                </c:pt>
                <c:pt idx="70">
                  <c:v>3.2915899999999998</c:v>
                </c:pt>
                <c:pt idx="71">
                  <c:v>3.3828</c:v>
                </c:pt>
                <c:pt idx="72">
                  <c:v>3.3471099999999998</c:v>
                </c:pt>
                <c:pt idx="73">
                  <c:v>3.4319500000000001</c:v>
                </c:pt>
                <c:pt idx="74">
                  <c:v>3.44903</c:v>
                </c:pt>
                <c:pt idx="75">
                  <c:v>3.38828</c:v>
                </c:pt>
                <c:pt idx="76">
                  <c:v>3.4463200000000001</c:v>
                </c:pt>
                <c:pt idx="77">
                  <c:v>3.5320900000000002</c:v>
                </c:pt>
                <c:pt idx="78">
                  <c:v>3.56854</c:v>
                </c:pt>
                <c:pt idx="79">
                  <c:v>3.4835199999999999</c:v>
                </c:pt>
                <c:pt idx="80">
                  <c:v>3.4578099999999998</c:v>
                </c:pt>
                <c:pt idx="81">
                  <c:v>3.5201899999999999</c:v>
                </c:pt>
                <c:pt idx="82">
                  <c:v>3.6807599999999998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Лист1!$F$3</c:f>
              <c:strCache>
                <c:ptCount val="1"/>
                <c:pt idx="0">
                  <c:v>RUPMI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Лист1!$A$4:$A$86</c:f>
              <c:numCache>
                <c:formatCode>m/d/yyyy</c:formatCode>
                <c:ptCount val="83"/>
                <c:pt idx="0">
                  <c:v>41639</c:v>
                </c:pt>
                <c:pt idx="1">
                  <c:v>41654</c:v>
                </c:pt>
                <c:pt idx="2">
                  <c:v>41655</c:v>
                </c:pt>
                <c:pt idx="3">
                  <c:v>41656</c:v>
                </c:pt>
                <c:pt idx="4">
                  <c:v>41659</c:v>
                </c:pt>
                <c:pt idx="5">
                  <c:v>41670</c:v>
                </c:pt>
                <c:pt idx="6">
                  <c:v>41673</c:v>
                </c:pt>
                <c:pt idx="7">
                  <c:v>41676</c:v>
                </c:pt>
                <c:pt idx="8">
                  <c:v>41677</c:v>
                </c:pt>
                <c:pt idx="9">
                  <c:v>41681</c:v>
                </c:pt>
                <c:pt idx="10">
                  <c:v>41684</c:v>
                </c:pt>
                <c:pt idx="11">
                  <c:v>41694</c:v>
                </c:pt>
                <c:pt idx="12">
                  <c:v>41698</c:v>
                </c:pt>
                <c:pt idx="13">
                  <c:v>41702</c:v>
                </c:pt>
                <c:pt idx="14">
                  <c:v>41705</c:v>
                </c:pt>
                <c:pt idx="15">
                  <c:v>41710</c:v>
                </c:pt>
                <c:pt idx="16">
                  <c:v>41711</c:v>
                </c:pt>
                <c:pt idx="17">
                  <c:v>41712</c:v>
                </c:pt>
                <c:pt idx="18">
                  <c:v>41715</c:v>
                </c:pt>
                <c:pt idx="19">
                  <c:v>41716</c:v>
                </c:pt>
                <c:pt idx="20">
                  <c:v>41726</c:v>
                </c:pt>
                <c:pt idx="21">
                  <c:v>41729</c:v>
                </c:pt>
                <c:pt idx="22">
                  <c:v>41736</c:v>
                </c:pt>
                <c:pt idx="23">
                  <c:v>41737</c:v>
                </c:pt>
                <c:pt idx="24">
                  <c:v>41743</c:v>
                </c:pt>
                <c:pt idx="25">
                  <c:v>41747</c:v>
                </c:pt>
                <c:pt idx="26">
                  <c:v>41751</c:v>
                </c:pt>
                <c:pt idx="27">
                  <c:v>41752</c:v>
                </c:pt>
                <c:pt idx="28">
                  <c:v>41759</c:v>
                </c:pt>
                <c:pt idx="29">
                  <c:v>41764</c:v>
                </c:pt>
                <c:pt idx="30">
                  <c:v>41766</c:v>
                </c:pt>
                <c:pt idx="31">
                  <c:v>41767</c:v>
                </c:pt>
                <c:pt idx="32">
                  <c:v>41771</c:v>
                </c:pt>
                <c:pt idx="33">
                  <c:v>41772</c:v>
                </c:pt>
                <c:pt idx="34">
                  <c:v>41775</c:v>
                </c:pt>
                <c:pt idx="35">
                  <c:v>41779</c:v>
                </c:pt>
                <c:pt idx="36">
                  <c:v>41790</c:v>
                </c:pt>
                <c:pt idx="37">
                  <c:v>41792</c:v>
                </c:pt>
                <c:pt idx="38">
                  <c:v>41793</c:v>
                </c:pt>
                <c:pt idx="39">
                  <c:v>41795</c:v>
                </c:pt>
                <c:pt idx="40">
                  <c:v>41796</c:v>
                </c:pt>
                <c:pt idx="41">
                  <c:v>41800</c:v>
                </c:pt>
                <c:pt idx="42">
                  <c:v>41806</c:v>
                </c:pt>
                <c:pt idx="43">
                  <c:v>41807</c:v>
                </c:pt>
                <c:pt idx="44">
                  <c:v>41808</c:v>
                </c:pt>
                <c:pt idx="45">
                  <c:v>41810</c:v>
                </c:pt>
                <c:pt idx="46">
                  <c:v>41813</c:v>
                </c:pt>
                <c:pt idx="47">
                  <c:v>41814</c:v>
                </c:pt>
                <c:pt idx="48">
                  <c:v>41815</c:v>
                </c:pt>
                <c:pt idx="49">
                  <c:v>41816</c:v>
                </c:pt>
                <c:pt idx="50">
                  <c:v>41820</c:v>
                </c:pt>
                <c:pt idx="51">
                  <c:v>41821</c:v>
                </c:pt>
                <c:pt idx="52">
                  <c:v>41824</c:v>
                </c:pt>
                <c:pt idx="53">
                  <c:v>41827</c:v>
                </c:pt>
                <c:pt idx="54">
                  <c:v>41831</c:v>
                </c:pt>
                <c:pt idx="55">
                  <c:v>41838</c:v>
                </c:pt>
                <c:pt idx="56">
                  <c:v>41841</c:v>
                </c:pt>
                <c:pt idx="57">
                  <c:v>41843</c:v>
                </c:pt>
                <c:pt idx="58">
                  <c:v>41844</c:v>
                </c:pt>
                <c:pt idx="59">
                  <c:v>41851</c:v>
                </c:pt>
                <c:pt idx="60">
                  <c:v>41855</c:v>
                </c:pt>
                <c:pt idx="61">
                  <c:v>41857</c:v>
                </c:pt>
                <c:pt idx="62">
                  <c:v>41871</c:v>
                </c:pt>
                <c:pt idx="63">
                  <c:v>41872</c:v>
                </c:pt>
                <c:pt idx="64">
                  <c:v>41876</c:v>
                </c:pt>
                <c:pt idx="65">
                  <c:v>41878</c:v>
                </c:pt>
                <c:pt idx="66">
                  <c:v>41879</c:v>
                </c:pt>
                <c:pt idx="67">
                  <c:v>41882</c:v>
                </c:pt>
                <c:pt idx="68">
                  <c:v>41885</c:v>
                </c:pt>
                <c:pt idx="69">
                  <c:v>41886</c:v>
                </c:pt>
                <c:pt idx="70">
                  <c:v>41887</c:v>
                </c:pt>
                <c:pt idx="71">
                  <c:v>41890</c:v>
                </c:pt>
                <c:pt idx="72">
                  <c:v>41891</c:v>
                </c:pt>
                <c:pt idx="73">
                  <c:v>41897</c:v>
                </c:pt>
                <c:pt idx="74">
                  <c:v>41898</c:v>
                </c:pt>
                <c:pt idx="75">
                  <c:v>41899</c:v>
                </c:pt>
                <c:pt idx="76">
                  <c:v>41904</c:v>
                </c:pt>
                <c:pt idx="77">
                  <c:v>41905</c:v>
                </c:pt>
                <c:pt idx="78">
                  <c:v>41907</c:v>
                </c:pt>
                <c:pt idx="79">
                  <c:v>41908</c:v>
                </c:pt>
                <c:pt idx="80">
                  <c:v>41910</c:v>
                </c:pt>
                <c:pt idx="81">
                  <c:v>41911</c:v>
                </c:pt>
                <c:pt idx="82">
                  <c:v>41912</c:v>
                </c:pt>
              </c:numCache>
            </c:numRef>
          </c:cat>
          <c:val>
            <c:numRef>
              <c:f>Лист1!$F$4:$F$86</c:f>
              <c:numCache>
                <c:formatCode>General</c:formatCode>
                <c:ptCount val="83"/>
                <c:pt idx="1">
                  <c:v>-2.6710799999999999</c:v>
                </c:pt>
                <c:pt idx="2">
                  <c:v>0.22473000000000001</c:v>
                </c:pt>
                <c:pt idx="3">
                  <c:v>1.01223</c:v>
                </c:pt>
                <c:pt idx="4">
                  <c:v>2.1445699999999999</c:v>
                </c:pt>
                <c:pt idx="5">
                  <c:v>-7.1250799999999996</c:v>
                </c:pt>
                <c:pt idx="6">
                  <c:v>-6.1111399999999998</c:v>
                </c:pt>
                <c:pt idx="7">
                  <c:v>-2.68635</c:v>
                </c:pt>
                <c:pt idx="8">
                  <c:v>-0.93271000000000004</c:v>
                </c:pt>
                <c:pt idx="9">
                  <c:v>-0.25072</c:v>
                </c:pt>
                <c:pt idx="10">
                  <c:v>0.93030999999999997</c:v>
                </c:pt>
                <c:pt idx="11">
                  <c:v>0.42493999999999998</c:v>
                </c:pt>
                <c:pt idx="12">
                  <c:v>-3.1560100000000002</c:v>
                </c:pt>
                <c:pt idx="13">
                  <c:v>-11.4597</c:v>
                </c:pt>
                <c:pt idx="14">
                  <c:v>-11.888310000000001</c:v>
                </c:pt>
                <c:pt idx="15">
                  <c:v>-16.328869999999998</c:v>
                </c:pt>
                <c:pt idx="16">
                  <c:v>-18.509899999999998</c:v>
                </c:pt>
                <c:pt idx="17">
                  <c:v>-23.090450000000001</c:v>
                </c:pt>
                <c:pt idx="18">
                  <c:v>-18.30958</c:v>
                </c:pt>
                <c:pt idx="19">
                  <c:v>-15.003119999999999</c:v>
                </c:pt>
                <c:pt idx="20">
                  <c:v>-10.52725</c:v>
                </c:pt>
                <c:pt idx="21">
                  <c:v>-8.7922899999999995</c:v>
                </c:pt>
                <c:pt idx="22">
                  <c:v>-8.6820599999999999</c:v>
                </c:pt>
                <c:pt idx="23">
                  <c:v>-9.1150000000000002</c:v>
                </c:pt>
                <c:pt idx="24">
                  <c:v>-7.9149399999999996</c:v>
                </c:pt>
                <c:pt idx="25">
                  <c:v>-6.8845799999999997</c:v>
                </c:pt>
                <c:pt idx="26">
                  <c:v>-7.3771100000000001</c:v>
                </c:pt>
                <c:pt idx="27">
                  <c:v>-7.7391199999999998</c:v>
                </c:pt>
                <c:pt idx="28">
                  <c:v>-8.5696999999999992</c:v>
                </c:pt>
                <c:pt idx="29">
                  <c:v>-8.0132300000000001</c:v>
                </c:pt>
                <c:pt idx="30">
                  <c:v>-5.5168799999999996</c:v>
                </c:pt>
                <c:pt idx="31">
                  <c:v>-4.6049600000000002</c:v>
                </c:pt>
                <c:pt idx="32">
                  <c:v>-3.9692599999999998</c:v>
                </c:pt>
                <c:pt idx="33">
                  <c:v>-3.2056</c:v>
                </c:pt>
                <c:pt idx="34">
                  <c:v>-3.4427099999999999</c:v>
                </c:pt>
                <c:pt idx="35">
                  <c:v>-1.4162600000000001</c:v>
                </c:pt>
                <c:pt idx="36">
                  <c:v>-0.31296000000000002</c:v>
                </c:pt>
                <c:pt idx="37">
                  <c:v>0.59928000000000003</c:v>
                </c:pt>
                <c:pt idx="38">
                  <c:v>0.67710999999999999</c:v>
                </c:pt>
                <c:pt idx="39">
                  <c:v>1.10636</c:v>
                </c:pt>
                <c:pt idx="40">
                  <c:v>0.89156000000000002</c:v>
                </c:pt>
                <c:pt idx="41">
                  <c:v>1.15974</c:v>
                </c:pt>
                <c:pt idx="42">
                  <c:v>1.59483</c:v>
                </c:pt>
                <c:pt idx="43">
                  <c:v>1.54406</c:v>
                </c:pt>
                <c:pt idx="44">
                  <c:v>1.5638000000000001</c:v>
                </c:pt>
                <c:pt idx="45">
                  <c:v>1.7017100000000001</c:v>
                </c:pt>
                <c:pt idx="46">
                  <c:v>1.65466</c:v>
                </c:pt>
                <c:pt idx="47">
                  <c:v>2.1280600000000001</c:v>
                </c:pt>
                <c:pt idx="48">
                  <c:v>1.91896</c:v>
                </c:pt>
                <c:pt idx="49">
                  <c:v>1.319</c:v>
                </c:pt>
                <c:pt idx="50">
                  <c:v>1.25295</c:v>
                </c:pt>
                <c:pt idx="51">
                  <c:v>1.3998900000000001</c:v>
                </c:pt>
                <c:pt idx="52">
                  <c:v>2.1837900000000001</c:v>
                </c:pt>
                <c:pt idx="53">
                  <c:v>2.3948399999999999</c:v>
                </c:pt>
                <c:pt idx="54">
                  <c:v>2.1041699999999999</c:v>
                </c:pt>
                <c:pt idx="55">
                  <c:v>0.42720000000000002</c:v>
                </c:pt>
                <c:pt idx="56">
                  <c:v>0.13605</c:v>
                </c:pt>
                <c:pt idx="57">
                  <c:v>0.38777</c:v>
                </c:pt>
                <c:pt idx="58">
                  <c:v>0.41970000000000002</c:v>
                </c:pt>
                <c:pt idx="59">
                  <c:v>-3.7560000000000003E-2</c:v>
                </c:pt>
                <c:pt idx="60">
                  <c:v>-0.10106999999999999</c:v>
                </c:pt>
                <c:pt idx="61">
                  <c:v>-0.64561999999999997</c:v>
                </c:pt>
                <c:pt idx="62">
                  <c:v>1.6638900000000001</c:v>
                </c:pt>
                <c:pt idx="63">
                  <c:v>2.1627000000000001</c:v>
                </c:pt>
                <c:pt idx="64">
                  <c:v>2.17171</c:v>
                </c:pt>
                <c:pt idx="65">
                  <c:v>2.0407000000000002</c:v>
                </c:pt>
                <c:pt idx="66">
                  <c:v>1.39975</c:v>
                </c:pt>
                <c:pt idx="67">
                  <c:v>1.0611600000000001</c:v>
                </c:pt>
                <c:pt idx="68">
                  <c:v>1.6172200000000001</c:v>
                </c:pt>
                <c:pt idx="69">
                  <c:v>2.1274600000000001</c:v>
                </c:pt>
                <c:pt idx="70">
                  <c:v>2.6325500000000002</c:v>
                </c:pt>
                <c:pt idx="71">
                  <c:v>2.7218300000000002</c:v>
                </c:pt>
                <c:pt idx="72">
                  <c:v>2.7028699999999999</c:v>
                </c:pt>
                <c:pt idx="73">
                  <c:v>2.1631800000000001</c:v>
                </c:pt>
                <c:pt idx="74">
                  <c:v>2.61991</c:v>
                </c:pt>
                <c:pt idx="75">
                  <c:v>2.03986</c:v>
                </c:pt>
                <c:pt idx="76">
                  <c:v>1.57687</c:v>
                </c:pt>
                <c:pt idx="77">
                  <c:v>1.66266</c:v>
                </c:pt>
                <c:pt idx="78">
                  <c:v>2.1648800000000001</c:v>
                </c:pt>
                <c:pt idx="79">
                  <c:v>1.8073900000000001</c:v>
                </c:pt>
                <c:pt idx="80">
                  <c:v>1.7940499999999999</c:v>
                </c:pt>
                <c:pt idx="81">
                  <c:v>1.65998</c:v>
                </c:pt>
                <c:pt idx="82">
                  <c:v>1.58334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110472"/>
        <c:axId val="73110864"/>
      </c:lineChart>
      <c:dateAx>
        <c:axId val="731104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10864"/>
        <c:crosses val="autoZero"/>
        <c:auto val="1"/>
        <c:lblOffset val="100"/>
        <c:baseTimeUnit val="days"/>
      </c:dateAx>
      <c:valAx>
        <c:axId val="7311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1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1908251529720899"/>
          <c:y val="0.84167531037235499"/>
          <c:w val="0.76183486238532105"/>
          <c:h val="0.15832468962764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Доходность акций по УК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УК Менеджмент</c:v>
                </c:pt>
                <c:pt idx="1">
                  <c:v>УК Проект</c:v>
                </c:pt>
                <c:pt idx="2">
                  <c:v>УК Уральская</c:v>
                </c:pt>
                <c:pt idx="3">
                  <c:v>УК Региональная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4.9539999999999997</c:v>
                </c:pt>
                <c:pt idx="1">
                  <c:v>-12.797499999999999</c:v>
                </c:pt>
                <c:pt idx="2">
                  <c:v>-13.8652</c:v>
                </c:pt>
                <c:pt idx="3">
                  <c:v>-30.2818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111648"/>
        <c:axId val="73112040"/>
      </c:barChart>
      <c:catAx>
        <c:axId val="731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73112040"/>
        <c:crosses val="autoZero"/>
        <c:auto val="1"/>
        <c:lblAlgn val="ctr"/>
        <c:lblOffset val="100"/>
        <c:noMultiLvlLbl val="0"/>
      </c:catAx>
      <c:valAx>
        <c:axId val="73112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11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Доходность корп облиг по УК</a:t>
            </a:r>
          </a:p>
        </c:rich>
      </c:tx>
      <c:layout>
        <c:manualLayout>
          <c:xMode val="edge"/>
          <c:yMode val="edge"/>
          <c:x val="0.18093850726729599"/>
          <c:y val="4.9105637809027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Доходность корп облиг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Лист1!$A$22:$A$27</c:f>
              <c:strCache>
                <c:ptCount val="6"/>
                <c:pt idx="0">
                  <c:v>УК Уральская</c:v>
                </c:pt>
                <c:pt idx="1">
                  <c:v>УК Проект ВР</c:v>
                </c:pt>
                <c:pt idx="2">
                  <c:v>УК Проект СПВ</c:v>
                </c:pt>
                <c:pt idx="3">
                  <c:v>УК Региональная</c:v>
                </c:pt>
                <c:pt idx="4">
                  <c:v>УК Проект</c:v>
                </c:pt>
                <c:pt idx="5">
                  <c:v>УК Менеджмент</c:v>
                </c:pt>
              </c:strCache>
            </c:strRef>
          </c:cat>
          <c:val>
            <c:numRef>
              <c:f>Лист1!$B$22:$B$27</c:f>
              <c:numCache>
                <c:formatCode>General</c:formatCode>
                <c:ptCount val="6"/>
                <c:pt idx="0">
                  <c:v>13.582700000000001</c:v>
                </c:pt>
                <c:pt idx="1">
                  <c:v>9.0572000000000035</c:v>
                </c:pt>
                <c:pt idx="2">
                  <c:v>8.9706000000000028</c:v>
                </c:pt>
                <c:pt idx="3">
                  <c:v>4.7362000000000002</c:v>
                </c:pt>
                <c:pt idx="4">
                  <c:v>4.6913</c:v>
                </c:pt>
                <c:pt idx="5">
                  <c:v>4.2147999999999994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6829864"/>
        <c:axId val="256830256"/>
      </c:barChart>
      <c:catAx>
        <c:axId val="25682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6830256"/>
        <c:crosses val="autoZero"/>
        <c:auto val="1"/>
        <c:lblAlgn val="ctr"/>
        <c:lblOffset val="100"/>
        <c:noMultiLvlLbl val="0"/>
      </c:catAx>
      <c:valAx>
        <c:axId val="256830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82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Доходность ГЦБ по УК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Лист1!$B$33</c:f>
              <c:strCache>
                <c:ptCount val="1"/>
                <c:pt idx="0">
                  <c:v>Доходность по ГЦБ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3000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Лист1!$A$34:$A$39</c:f>
              <c:strCache>
                <c:ptCount val="6"/>
                <c:pt idx="0">
                  <c:v>УК Проект ВР</c:v>
                </c:pt>
                <c:pt idx="1">
                  <c:v>УК Проект СПВ</c:v>
                </c:pt>
                <c:pt idx="2">
                  <c:v>УК Проект</c:v>
                </c:pt>
                <c:pt idx="3">
                  <c:v>УК Менеджмент</c:v>
                </c:pt>
                <c:pt idx="4">
                  <c:v>УК Региональная</c:v>
                </c:pt>
                <c:pt idx="5">
                  <c:v>УК Уральская</c:v>
                </c:pt>
              </c:strCache>
            </c:strRef>
          </c:cat>
          <c:val>
            <c:numRef>
              <c:f>Лист1!$B$34:$B$39</c:f>
              <c:numCache>
                <c:formatCode>0.00</c:formatCode>
                <c:ptCount val="6"/>
                <c:pt idx="0">
                  <c:v>6.7499000000000002</c:v>
                </c:pt>
                <c:pt idx="1">
                  <c:v>6.01</c:v>
                </c:pt>
                <c:pt idx="2">
                  <c:v>5.0407999999999999</c:v>
                </c:pt>
                <c:pt idx="3">
                  <c:v>3.2313000000000001</c:v>
                </c:pt>
                <c:pt idx="4">
                  <c:v>2.8572000000000002</c:v>
                </c:pt>
                <c:pt idx="5">
                  <c:v>-0.32200000000000001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6831040"/>
        <c:axId val="256831432"/>
      </c:barChart>
      <c:catAx>
        <c:axId val="25683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6831432"/>
        <c:crosses val="autoZero"/>
        <c:auto val="1"/>
        <c:lblAlgn val="ctr"/>
        <c:lblOffset val="100"/>
        <c:noMultiLvlLbl val="0"/>
      </c:catAx>
      <c:valAx>
        <c:axId val="256831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5683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Доходность субфедов по УК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Лист1!$B$52</c:f>
              <c:strCache>
                <c:ptCount val="1"/>
                <c:pt idx="0">
                  <c:v>Доходность по субфедам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Лист1!$A$53:$A$58</c:f>
              <c:strCache>
                <c:ptCount val="6"/>
                <c:pt idx="0">
                  <c:v>УК Уральская</c:v>
                </c:pt>
                <c:pt idx="1">
                  <c:v>УК Проект ВР</c:v>
                </c:pt>
                <c:pt idx="2">
                  <c:v>УК Менеджмент</c:v>
                </c:pt>
                <c:pt idx="3">
                  <c:v>УК Региональная</c:v>
                </c:pt>
                <c:pt idx="4">
                  <c:v>УК Проект СПВ</c:v>
                </c:pt>
                <c:pt idx="5">
                  <c:v>УК Проект</c:v>
                </c:pt>
              </c:strCache>
            </c:strRef>
          </c:cat>
          <c:val>
            <c:numRef>
              <c:f>Лист1!$B$53:$B$58</c:f>
              <c:numCache>
                <c:formatCode>General</c:formatCode>
                <c:ptCount val="6"/>
                <c:pt idx="0">
                  <c:v>6.4934000000000003</c:v>
                </c:pt>
                <c:pt idx="1">
                  <c:v>4.9153000000000002</c:v>
                </c:pt>
                <c:pt idx="2">
                  <c:v>4.7531999999999996</c:v>
                </c:pt>
                <c:pt idx="3">
                  <c:v>4.7515999999999998</c:v>
                </c:pt>
                <c:pt idx="4">
                  <c:v>4.6583999999999977</c:v>
                </c:pt>
                <c:pt idx="5">
                  <c:v>4.5015999999999998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256832216"/>
        <c:axId val="256832608"/>
      </c:barChart>
      <c:catAx>
        <c:axId val="25683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6832608"/>
        <c:crosses val="autoZero"/>
        <c:auto val="1"/>
        <c:lblAlgn val="ctr"/>
        <c:lblOffset val="100"/>
        <c:noMultiLvlLbl val="0"/>
      </c:catAx>
      <c:valAx>
        <c:axId val="256832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83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Распределение финансового </a:t>
            </a:r>
            <a:r>
              <a:rPr lang="ru-RU" sz="1200" baseline="0" dirty="0" smtClean="0">
                <a:latin typeface="Calibri" panose="020F0502020204030204" pitchFamily="34" charset="0"/>
              </a:rPr>
              <a:t>результата Фонда</a:t>
            </a:r>
            <a:endParaRPr lang="ru-RU" sz="1200" baseline="0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cat>
            <c:strRef>
              <c:f>Лист3!$B$27:$G$27</c:f>
              <c:strCache>
                <c:ptCount val="6"/>
                <c:pt idx="0">
                  <c:v> по телу от продаж</c:v>
                </c:pt>
                <c:pt idx="1">
                  <c:v> НКД от продаж</c:v>
                </c:pt>
                <c:pt idx="2">
                  <c:v>НКД от погашений</c:v>
                </c:pt>
                <c:pt idx="3">
                  <c:v>НКД от переоценок</c:v>
                </c:pt>
                <c:pt idx="4">
                  <c:v>по телу</c:v>
                </c:pt>
                <c:pt idx="5">
                  <c:v>по НКД</c:v>
                </c:pt>
              </c:strCache>
            </c:strRef>
          </c:cat>
          <c:val>
            <c:numRef>
              <c:f>Лист3!$B$28:$G$28</c:f>
              <c:numCache>
                <c:formatCode>#,##0</c:formatCode>
                <c:ptCount val="6"/>
                <c:pt idx="0">
                  <c:v>-47190550.299999997</c:v>
                </c:pt>
                <c:pt idx="1">
                  <c:v>35582576.670000002</c:v>
                </c:pt>
                <c:pt idx="2">
                  <c:v>822548138.35000002</c:v>
                </c:pt>
                <c:pt idx="3">
                  <c:v>1385622625.0699999</c:v>
                </c:pt>
                <c:pt idx="4" formatCode="#,##0.00">
                  <c:v>-2428825469.7399998</c:v>
                </c:pt>
                <c:pt idx="5" formatCode="#,##0.00">
                  <c:v>695616232.53999996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7077816"/>
        <c:axId val="257908480"/>
      </c:barChart>
      <c:catAx>
        <c:axId val="257077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7908480"/>
        <c:crosses val="autoZero"/>
        <c:auto val="1"/>
        <c:lblAlgn val="ctr"/>
        <c:lblOffset val="100"/>
        <c:noMultiLvlLbl val="0"/>
      </c:catAx>
      <c:valAx>
        <c:axId val="2579084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5707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5 лучших и 5 худших активов по итоговой прибыли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dLbl>
              <c:idx val="0"/>
              <c:layout>
                <c:manualLayout>
                  <c:x val="-0.13789392058573627"/>
                  <c:y val="-1.697511254402665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Лист3!$A$43:$A$52</c:f>
              <c:strCache>
                <c:ptCount val="10"/>
                <c:pt idx="0">
                  <c:v>Мечел ао</c:v>
                </c:pt>
                <c:pt idx="1">
                  <c:v>Мечел, 17</c:v>
                </c:pt>
                <c:pt idx="2">
                  <c:v>Мечел, 19</c:v>
                </c:pt>
                <c:pt idx="3">
                  <c:v>Мечел, 18</c:v>
                </c:pt>
                <c:pt idx="4">
                  <c:v>Сбербанк-ао</c:v>
                </c:pt>
                <c:pt idx="5">
                  <c:v>ВТБ, БО-06</c:v>
                </c:pt>
                <c:pt idx="6">
                  <c:v>Мечел-4-об</c:v>
                </c:pt>
                <c:pt idx="7">
                  <c:v>МКБ 10,8% 261214</c:v>
                </c:pt>
                <c:pt idx="8">
                  <c:v>Селигдар</c:v>
                </c:pt>
                <c:pt idx="9">
                  <c:v>Сбербанк, депоз</c:v>
                </c:pt>
              </c:strCache>
            </c:strRef>
          </c:cat>
          <c:val>
            <c:numRef>
              <c:f>Лист3!$B$43:$B$52</c:f>
              <c:numCache>
                <c:formatCode>#,##0.00</c:formatCode>
                <c:ptCount val="10"/>
                <c:pt idx="0">
                  <c:v>-29345098.530000001</c:v>
                </c:pt>
                <c:pt idx="1">
                  <c:v>-26912527.399999999</c:v>
                </c:pt>
                <c:pt idx="2">
                  <c:v>-22654265.829999998</c:v>
                </c:pt>
                <c:pt idx="3">
                  <c:v>-15049579.779999999</c:v>
                </c:pt>
                <c:pt idx="4">
                  <c:v>-5106121.13</c:v>
                </c:pt>
                <c:pt idx="5">
                  <c:v>19472744.899999999</c:v>
                </c:pt>
                <c:pt idx="6">
                  <c:v>24518986.68</c:v>
                </c:pt>
                <c:pt idx="7">
                  <c:v>27091726.030000001</c:v>
                </c:pt>
                <c:pt idx="8">
                  <c:v>27904895.800000001</c:v>
                </c:pt>
                <c:pt idx="9">
                  <c:v>39014132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7074288"/>
        <c:axId val="257909656"/>
      </c:barChart>
      <c:catAx>
        <c:axId val="25707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7909656"/>
        <c:crosses val="autoZero"/>
        <c:auto val="1"/>
        <c:lblAlgn val="ctr"/>
        <c:lblOffset val="100"/>
        <c:noMultiLvlLbl val="0"/>
      </c:catAx>
      <c:valAx>
        <c:axId val="257909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07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400" baseline="0">
                <a:latin typeface="Calibri" panose="020F0502020204030204" pitchFamily="34" charset="0"/>
              </a:rPr>
              <a:t>VAR</a:t>
            </a:r>
            <a:r>
              <a:rPr lang="ru-RU" sz="1400" baseline="0">
                <a:latin typeface="Calibri" panose="020F0502020204030204" pitchFamily="34" charset="0"/>
              </a:rPr>
              <a:t> по категориям дюрации</a:t>
            </a:r>
            <a:endParaRPr lang="en-US" sz="1400" baseline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Лист5!$C$31</c:f>
              <c:strCache>
                <c:ptCount val="1"/>
                <c:pt idx="0">
                  <c:v>VAR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/>
                  </a:gs>
                  <a:gs pos="100000">
                    <a:schemeClr val="accent5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5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dLbl>
              <c:idx val="3"/>
              <c:layout>
                <c:manualLayout>
                  <c:x val="-7.4999999999999997E-2"/>
                  <c:y val="-8.99936392974113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Лист5!$A$32:$A$36</c:f>
              <c:strCache>
                <c:ptCount val="5"/>
                <c:pt idx="0">
                  <c:v>0-3 М</c:v>
                </c:pt>
                <c:pt idx="1">
                  <c:v>3-6 М</c:v>
                </c:pt>
                <c:pt idx="2">
                  <c:v>6-12 М</c:v>
                </c:pt>
                <c:pt idx="3">
                  <c:v>1-2 Г</c:v>
                </c:pt>
                <c:pt idx="4">
                  <c:v>Все остальные</c:v>
                </c:pt>
              </c:strCache>
            </c:strRef>
          </c:cat>
          <c:val>
            <c:numRef>
              <c:f>Лист5!$C$32:$C$36</c:f>
              <c:numCache>
                <c:formatCode>#,##0.00</c:formatCode>
                <c:ptCount val="5"/>
                <c:pt idx="0">
                  <c:v>-1382201.55</c:v>
                </c:pt>
                <c:pt idx="1">
                  <c:v>-4774402.7</c:v>
                </c:pt>
                <c:pt idx="2">
                  <c:v>-6879240.2800000003</c:v>
                </c:pt>
                <c:pt idx="3">
                  <c:v>-33127198.030000001</c:v>
                </c:pt>
                <c:pt idx="4">
                  <c:v>-15547185.6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6734528"/>
        <c:axId val="226734920"/>
      </c:barChart>
      <c:catAx>
        <c:axId val="22673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734920"/>
        <c:crosses val="autoZero"/>
        <c:auto val="1"/>
        <c:lblAlgn val="ctr"/>
        <c:lblOffset val="100"/>
        <c:noMultiLvlLbl val="0"/>
      </c:catAx>
      <c:valAx>
        <c:axId val="226734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267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 smtClean="0">
                <a:latin typeface="Calibri" panose="020F0502020204030204" pitchFamily="34" charset="0"/>
              </a:rPr>
              <a:t>Структура ПН по инструментам </a:t>
            </a:r>
            <a:endParaRPr lang="ru-RU" sz="1200" baseline="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323718992068701"/>
          <c:y val="3.4702945610212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/>
                  </a:gs>
                  <a:gs pos="100000">
                    <a:schemeClr val="accent4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/>
                  </a:gs>
                  <a:gs pos="100000">
                    <a:schemeClr val="accent5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5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/>
                  </a:gs>
                  <a:gs pos="100000">
                    <a:schemeClr val="accent6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6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</a:schemeClr>
                  </a:gs>
                  <a:gs pos="100000">
                    <a:schemeClr val="accent2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</a:schemeClr>
                  </a:gs>
                  <a:gs pos="100000">
                    <a:schemeClr val="accent3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3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</a:schemeClr>
                  </a:gs>
                  <a:gs pos="100000">
                    <a:schemeClr val="accent4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Лист1!$B$3:$B$12</c:f>
              <c:strCache>
                <c:ptCount val="10"/>
                <c:pt idx="0">
                  <c:v>Депозиты</c:v>
                </c:pt>
                <c:pt idx="1">
                  <c:v>Ипотечные цб</c:v>
                </c:pt>
                <c:pt idx="2">
                  <c:v>Корпоративные обл</c:v>
                </c:pt>
                <c:pt idx="3">
                  <c:v>Субфедеральные обл</c:v>
                </c:pt>
                <c:pt idx="4">
                  <c:v>Муниципальные обл</c:v>
                </c:pt>
                <c:pt idx="5">
                  <c:v>Государственные цб</c:v>
                </c:pt>
                <c:pt idx="6">
                  <c:v>Акции</c:v>
                </c:pt>
                <c:pt idx="7">
                  <c:v>Производные</c:v>
                </c:pt>
                <c:pt idx="8">
                  <c:v>Денежные счета</c:v>
                </c:pt>
                <c:pt idx="9">
                  <c:v>Доходы\расходы</c:v>
                </c:pt>
              </c:strCache>
            </c:strRef>
          </c:cat>
          <c:val>
            <c:numRef>
              <c:f>Лист1!$D$3:$D$12</c:f>
              <c:numCache>
                <c:formatCode>0.00</c:formatCode>
                <c:ptCount val="10"/>
                <c:pt idx="0">
                  <c:v>15.5182</c:v>
                </c:pt>
                <c:pt idx="1">
                  <c:v>1.1138999999999999</c:v>
                </c:pt>
                <c:pt idx="2">
                  <c:v>67.769159999999999</c:v>
                </c:pt>
                <c:pt idx="3">
                  <c:v>5.0387199999999996</c:v>
                </c:pt>
                <c:pt idx="4">
                  <c:v>1.07267</c:v>
                </c:pt>
                <c:pt idx="5">
                  <c:v>2.80911</c:v>
                </c:pt>
                <c:pt idx="6">
                  <c:v>5.5785600000000004</c:v>
                </c:pt>
                <c:pt idx="8">
                  <c:v>1.09968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7 облигаций с </a:t>
            </a:r>
            <a:r>
              <a:rPr lang="ru-RU" sz="1200" baseline="0" dirty="0" smtClean="0">
                <a:latin typeface="Calibri" panose="020F0502020204030204" pitchFamily="34" charset="0"/>
              </a:rPr>
              <a:t>максимальным риском (</a:t>
            </a:r>
            <a:r>
              <a:rPr lang="en-US" sz="1200" baseline="0" dirty="0" err="1" smtClean="0">
                <a:latin typeface="Calibri" panose="020F0502020204030204" pitchFamily="34" charset="0"/>
              </a:rPr>
              <a:t>VaR</a:t>
            </a:r>
            <a:r>
              <a:rPr lang="en-US" sz="1200" baseline="0" dirty="0" smtClean="0">
                <a:latin typeface="Calibri" panose="020F0502020204030204" pitchFamily="34" charset="0"/>
              </a:rPr>
              <a:t>)</a:t>
            </a:r>
            <a:endParaRPr lang="en-US" sz="1200" baseline="0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Лист5!$C$42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Лист5!$A$43:$A$49</c:f>
              <c:strCache>
                <c:ptCount val="7"/>
                <c:pt idx="0">
                  <c:v>Мечел, 19</c:v>
                </c:pt>
                <c:pt idx="1">
                  <c:v>Правоурмийское, 01</c:v>
                </c:pt>
                <c:pt idx="2">
                  <c:v>Газпром Капитал, 06</c:v>
                </c:pt>
                <c:pt idx="3">
                  <c:v>СУЭК-Финанс, 05</c:v>
                </c:pt>
                <c:pt idx="4">
                  <c:v>РВК-Финанс, 03</c:v>
                </c:pt>
                <c:pt idx="5">
                  <c:v>ВЭБ-лизинг, 06</c:v>
                </c:pt>
                <c:pt idx="6">
                  <c:v>МИРАТОРГ ФИНАНС-БО-0</c:v>
                </c:pt>
              </c:strCache>
            </c:strRef>
          </c:cat>
          <c:val>
            <c:numRef>
              <c:f>Лист5!$C$43:$C$49</c:f>
              <c:numCache>
                <c:formatCode>#,##0.00</c:formatCode>
                <c:ptCount val="7"/>
                <c:pt idx="0">
                  <c:v>-5401844.1900000004</c:v>
                </c:pt>
                <c:pt idx="1">
                  <c:v>-2469746.39</c:v>
                </c:pt>
                <c:pt idx="2">
                  <c:v>-2165587.4900000002</c:v>
                </c:pt>
                <c:pt idx="3">
                  <c:v>-1803935.73</c:v>
                </c:pt>
                <c:pt idx="4">
                  <c:v>-1066289.77</c:v>
                </c:pt>
                <c:pt idx="5">
                  <c:v>-811716.43</c:v>
                </c:pt>
                <c:pt idx="6">
                  <c:v>-665034.31000000006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6735704"/>
        <c:axId val="226736096"/>
      </c:barChart>
      <c:catAx>
        <c:axId val="226735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736096"/>
        <c:crosses val="autoZero"/>
        <c:auto val="1"/>
        <c:lblAlgn val="ctr"/>
        <c:lblOffset val="100"/>
        <c:noMultiLvlLbl val="0"/>
      </c:catAx>
      <c:valAx>
        <c:axId val="2267360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2673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baseline="0">
                <a:latin typeface="Calibri" panose="020F0502020204030204" pitchFamily="34" charset="0"/>
              </a:rPr>
              <a:t>VAR</a:t>
            </a:r>
            <a:r>
              <a:rPr lang="ru-RU" baseline="0">
                <a:latin typeface="Calibri" panose="020F0502020204030204" pitchFamily="34" charset="0"/>
              </a:rPr>
              <a:t> по активам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Лист5!$B$60</c:f>
              <c:strCache>
                <c:ptCount val="1"/>
                <c:pt idx="0">
                  <c:v>VAR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dLbl>
              <c:idx val="1"/>
              <c:layout>
                <c:manualLayout>
                  <c:x val="-0.22355292231950874"/>
                  <c:y val="-4.49968196487056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Лист5!$A$61:$A$62</c:f>
              <c:strCache>
                <c:ptCount val="2"/>
                <c:pt idx="0">
                  <c:v>Акции</c:v>
                </c:pt>
                <c:pt idx="1">
                  <c:v>Облигации</c:v>
                </c:pt>
              </c:strCache>
            </c:strRef>
          </c:cat>
          <c:val>
            <c:numRef>
              <c:f>Лист5!$B$61:$B$62</c:f>
              <c:numCache>
                <c:formatCode>#,##0.00</c:formatCode>
                <c:ptCount val="2"/>
                <c:pt idx="0">
                  <c:v>-30103683.199999999</c:v>
                </c:pt>
                <c:pt idx="1">
                  <c:v>-61710228.159999996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6736488"/>
        <c:axId val="226736880"/>
      </c:barChart>
      <c:catAx>
        <c:axId val="226736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736880"/>
        <c:crosses val="autoZero"/>
        <c:auto val="1"/>
        <c:lblAlgn val="ctr"/>
        <c:lblOffset val="100"/>
        <c:noMultiLvlLbl val="0"/>
      </c:catAx>
      <c:valAx>
        <c:axId val="2267368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2673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7 акций с максимальным риском (</a:t>
            </a:r>
            <a:r>
              <a:rPr lang="en-US" sz="1200" baseline="0" dirty="0" err="1" smtClean="0">
                <a:latin typeface="Calibri" panose="020F0502020204030204" pitchFamily="34" charset="0"/>
              </a:rPr>
              <a:t>VaR</a:t>
            </a:r>
            <a:r>
              <a:rPr lang="ru-RU" sz="1200" baseline="0" dirty="0">
                <a:latin typeface="Calibri" panose="020F0502020204030204" pitchFamily="34" charset="0"/>
              </a:rPr>
              <a:t>)</a:t>
            </a:r>
            <a:endParaRPr lang="en-US" sz="1200" baseline="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6.4383241628018506E-2"/>
          <c:y val="1.85185185185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Лист5!$B$66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Лист5!$A$67:$A$73</c:f>
              <c:strCache>
                <c:ptCount val="7"/>
                <c:pt idx="0">
                  <c:v>Селигдар</c:v>
                </c:pt>
                <c:pt idx="1">
                  <c:v>Сбербанк-ао</c:v>
                </c:pt>
                <c:pt idx="2">
                  <c:v>Магнит</c:v>
                </c:pt>
                <c:pt idx="3">
                  <c:v>Татнефть 3ап</c:v>
                </c:pt>
                <c:pt idx="4">
                  <c:v>Лукойл</c:v>
                </c:pt>
                <c:pt idx="5">
                  <c:v>ГМКНорильский никель</c:v>
                </c:pt>
                <c:pt idx="6">
                  <c:v>Группа ЛСР(ОАО)</c:v>
                </c:pt>
              </c:strCache>
            </c:strRef>
          </c:cat>
          <c:val>
            <c:numRef>
              <c:f>Лист5!$B$67:$B$73</c:f>
              <c:numCache>
                <c:formatCode>#,##0.00</c:formatCode>
                <c:ptCount val="7"/>
                <c:pt idx="0">
                  <c:v>-1602000</c:v>
                </c:pt>
                <c:pt idx="1">
                  <c:v>-1026755.74</c:v>
                </c:pt>
                <c:pt idx="2">
                  <c:v>-621117.28999999969</c:v>
                </c:pt>
                <c:pt idx="3">
                  <c:v>-600431.26</c:v>
                </c:pt>
                <c:pt idx="4">
                  <c:v>-539872.38</c:v>
                </c:pt>
                <c:pt idx="5">
                  <c:v>-435488.85</c:v>
                </c:pt>
                <c:pt idx="6">
                  <c:v>-286366.56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6737664"/>
        <c:axId val="226726816"/>
      </c:barChart>
      <c:catAx>
        <c:axId val="226737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726816"/>
        <c:crosses val="autoZero"/>
        <c:auto val="1"/>
        <c:lblAlgn val="ctr"/>
        <c:lblOffset val="100"/>
        <c:noMultiLvlLbl val="0"/>
      </c:catAx>
      <c:valAx>
        <c:axId val="226726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2673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Структура Фонда по эшелонам ликвидности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Лист4!$B$2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Лист4!$A$3:$A$6</c:f>
              <c:strCache>
                <c:ptCount val="4"/>
                <c:pt idx="0">
                  <c:v>Низкая ликвидность</c:v>
                </c:pt>
                <c:pt idx="1">
                  <c:v>Средняя ликвидность</c:v>
                </c:pt>
                <c:pt idx="2">
                  <c:v>Высокая ликвидность</c:v>
                </c:pt>
                <c:pt idx="3">
                  <c:v>Отсутствует</c:v>
                </c:pt>
              </c:strCache>
            </c:strRef>
          </c:cat>
          <c:val>
            <c:numRef>
              <c:f>Лист4!$B$3:$B$6</c:f>
              <c:numCache>
                <c:formatCode>0.00</c:formatCode>
                <c:ptCount val="4"/>
                <c:pt idx="0">
                  <c:v>31.54083</c:v>
                </c:pt>
                <c:pt idx="1">
                  <c:v>48.381979999999999</c:v>
                </c:pt>
                <c:pt idx="2">
                  <c:v>3.45932</c:v>
                </c:pt>
                <c:pt idx="3">
                  <c:v>16.61788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Распределение риска </a:t>
            </a:r>
            <a:r>
              <a:rPr lang="ru-RU" sz="1200" baseline="0" dirty="0" smtClean="0">
                <a:latin typeface="Calibri" panose="020F0502020204030204" pitchFamily="34" charset="0"/>
              </a:rPr>
              <a:t>по эшелонам </a:t>
            </a:r>
            <a:r>
              <a:rPr lang="ru-RU" sz="1200" baseline="0" dirty="0">
                <a:latin typeface="Calibri" panose="020F0502020204030204" pitchFamily="34" charset="0"/>
              </a:rPr>
              <a:t>ликвидности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305314960629901"/>
          <c:y val="0.16041666666666701"/>
          <c:w val="0.66427318460192397"/>
          <c:h val="0.73218394575678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Лист4!$P$2</c:f>
              <c:strCache>
                <c:ptCount val="1"/>
                <c:pt idx="0">
                  <c:v>Риск позиции по ДМД (ДМД x РС)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Лист4!$O$3:$O$6</c15:sqref>
                  </c15:fullRef>
                </c:ext>
              </c:extLst>
              <c:f>Лист4!$O$3:$O$5</c:f>
              <c:strCache>
                <c:ptCount val="3"/>
                <c:pt idx="0">
                  <c:v>Средняя</c:v>
                </c:pt>
                <c:pt idx="1">
                  <c:v>Низкая</c:v>
                </c:pt>
                <c:pt idx="2">
                  <c:v>Высокая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Лист4!$P$3:$P$6</c15:sqref>
                  </c15:fullRef>
                </c:ext>
              </c:extLst>
              <c:f>Лист4!$P$3:$P$5</c:f>
              <c:numCache>
                <c:formatCode>#,##0.00</c:formatCode>
                <c:ptCount val="3"/>
                <c:pt idx="0">
                  <c:v>-4806178505.6800003</c:v>
                </c:pt>
                <c:pt idx="1">
                  <c:v>-2881430323.3099999</c:v>
                </c:pt>
                <c:pt idx="2">
                  <c:v>-1425837040.6099999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7413080"/>
        <c:axId val="257413864"/>
      </c:barChart>
      <c:catAx>
        <c:axId val="257413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7413864"/>
        <c:crosses val="autoZero"/>
        <c:auto val="1"/>
        <c:lblAlgn val="ctr"/>
        <c:lblOffset val="100"/>
        <c:noMultiLvlLbl val="0"/>
      </c:catAx>
      <c:valAx>
        <c:axId val="257413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5741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Распределение доходности по </a:t>
            </a:r>
            <a:r>
              <a:rPr lang="ru-RU" sz="1200" baseline="0" dirty="0" smtClean="0">
                <a:latin typeface="Calibri" panose="020F0502020204030204" pitchFamily="34" charset="0"/>
              </a:rPr>
              <a:t>эшелонам ликвидности</a:t>
            </a:r>
            <a:endParaRPr lang="ru-RU" sz="1200" baseline="0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Лист4!$Q$2</c:f>
              <c:strCache>
                <c:ptCount val="1"/>
                <c:pt idx="0">
                  <c:v>Доходность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Лист4!$O$3:$O$5</c:f>
              <c:strCache>
                <c:ptCount val="3"/>
                <c:pt idx="0">
                  <c:v>Средняя</c:v>
                </c:pt>
                <c:pt idx="1">
                  <c:v>Низкая</c:v>
                </c:pt>
                <c:pt idx="2">
                  <c:v>Высокая</c:v>
                </c:pt>
              </c:strCache>
            </c:strRef>
          </c:cat>
          <c:val>
            <c:numRef>
              <c:f>Лист4!$Q$3:$Q$5</c:f>
              <c:numCache>
                <c:formatCode>#,##0.00</c:formatCode>
                <c:ptCount val="3"/>
                <c:pt idx="0">
                  <c:v>5.1311999999999998</c:v>
                </c:pt>
                <c:pt idx="1">
                  <c:v>-21.409600000000001</c:v>
                </c:pt>
                <c:pt idx="2">
                  <c:v>4.6274999999999977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4147512"/>
        <c:axId val="264147904"/>
      </c:barChart>
      <c:catAx>
        <c:axId val="26414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64147904"/>
        <c:crosses val="autoZero"/>
        <c:auto val="1"/>
        <c:lblAlgn val="ctr"/>
        <c:lblOffset val="100"/>
        <c:noMultiLvlLbl val="0"/>
      </c:catAx>
      <c:valAx>
        <c:axId val="264147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6414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Структура </a:t>
            </a:r>
            <a:r>
              <a:rPr lang="ru-RU" sz="1200" baseline="0" dirty="0" smtClean="0">
                <a:latin typeface="Calibri" panose="020F0502020204030204" pitchFamily="34" charset="0"/>
              </a:rPr>
              <a:t>портфеля </a:t>
            </a:r>
            <a:r>
              <a:rPr lang="ru-RU" sz="1200" baseline="0" dirty="0">
                <a:latin typeface="Calibri" panose="020F0502020204030204" pitchFamily="34" charset="0"/>
              </a:rPr>
              <a:t>Фонда по кредитному </a:t>
            </a:r>
            <a:r>
              <a:rPr lang="ru-RU" sz="1200" baseline="0" dirty="0" smtClean="0">
                <a:latin typeface="Calibri" panose="020F0502020204030204" pitchFamily="34" charset="0"/>
              </a:rPr>
              <a:t>рейтингу</a:t>
            </a:r>
            <a:r>
              <a:rPr lang="en-US" sz="1200" baseline="0" dirty="0" smtClean="0">
                <a:latin typeface="Calibri" panose="020F0502020204030204" pitchFamily="34" charset="0"/>
              </a:rPr>
              <a:t> </a:t>
            </a:r>
            <a:r>
              <a:rPr lang="ru-RU" sz="1200" baseline="0" dirty="0" smtClean="0">
                <a:latin typeface="Calibri" panose="020F0502020204030204" pitchFamily="34" charset="0"/>
              </a:rPr>
              <a:t>эмитентов</a:t>
            </a:r>
            <a:endParaRPr lang="ru-RU" sz="1200" baseline="0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Лист5!$B$2</c:f>
              <c:strCache>
                <c:ptCount val="1"/>
                <c:pt idx="0">
                  <c:v>% в Р.С.П. 30/09/14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Лист5!$A$3:$A$12</c:f>
              <c:strCache>
                <c:ptCount val="10"/>
                <c:pt idx="0">
                  <c:v>Baa1</c:v>
                </c:pt>
                <c:pt idx="1">
                  <c:v>Baa2</c:v>
                </c:pt>
                <c:pt idx="2">
                  <c:v>Baa3</c:v>
                </c:pt>
                <c:pt idx="3">
                  <c:v>Ba1</c:v>
                </c:pt>
                <c:pt idx="4">
                  <c:v>Ba2</c:v>
                </c:pt>
                <c:pt idx="5">
                  <c:v>Ba3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Отозван</c:v>
                </c:pt>
              </c:strCache>
            </c:strRef>
          </c:cat>
          <c:val>
            <c:numRef>
              <c:f>Лист5!$B$3:$B$12</c:f>
              <c:numCache>
                <c:formatCode>#,##0.00</c:formatCode>
                <c:ptCount val="10"/>
                <c:pt idx="0">
                  <c:v>14.05867357354288</c:v>
                </c:pt>
                <c:pt idx="1">
                  <c:v>6.4330758547709213</c:v>
                </c:pt>
                <c:pt idx="2">
                  <c:v>5.262330672695537</c:v>
                </c:pt>
                <c:pt idx="3">
                  <c:v>2.7781349731763321</c:v>
                </c:pt>
                <c:pt idx="4">
                  <c:v>0.94709106843136603</c:v>
                </c:pt>
                <c:pt idx="5">
                  <c:v>16.576936775114341</c:v>
                </c:pt>
                <c:pt idx="6">
                  <c:v>43.295751099165528</c:v>
                </c:pt>
                <c:pt idx="7">
                  <c:v>5.1663050012263581</c:v>
                </c:pt>
                <c:pt idx="8">
                  <c:v>5.2044978753275002</c:v>
                </c:pt>
                <c:pt idx="9">
                  <c:v>0.27720310654921199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Распределение риска </a:t>
            </a:r>
            <a:r>
              <a:rPr lang="ru-RU" sz="1200" baseline="0" dirty="0" smtClean="0">
                <a:latin typeface="Calibri" panose="020F0502020204030204" pitchFamily="34" charset="0"/>
              </a:rPr>
              <a:t>облигаций по кредитным рейтингам</a:t>
            </a:r>
            <a:endParaRPr lang="ru-RU" sz="1200" baseline="0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Лист5!$D$2</c:f>
              <c:strCache>
                <c:ptCount val="1"/>
                <c:pt idx="0">
                  <c:v>Риск позиции по ДМД (ДМД x РС)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Лист5!$A$3:$A$12</c:f>
              <c:strCache>
                <c:ptCount val="10"/>
                <c:pt idx="0">
                  <c:v>Baa1</c:v>
                </c:pt>
                <c:pt idx="1">
                  <c:v>Baa2</c:v>
                </c:pt>
                <c:pt idx="2">
                  <c:v>Baa3</c:v>
                </c:pt>
                <c:pt idx="3">
                  <c:v>Ba1</c:v>
                </c:pt>
                <c:pt idx="4">
                  <c:v>Ba2</c:v>
                </c:pt>
                <c:pt idx="5">
                  <c:v>Ba3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Отозван</c:v>
                </c:pt>
              </c:strCache>
            </c:strRef>
          </c:cat>
          <c:val>
            <c:numRef>
              <c:f>Лист5!$D$3:$D$12</c:f>
              <c:numCache>
                <c:formatCode>#,##0.00</c:formatCode>
                <c:ptCount val="10"/>
                <c:pt idx="0">
                  <c:v>-2269076325.8299999</c:v>
                </c:pt>
                <c:pt idx="1">
                  <c:v>-112940415.79000001</c:v>
                </c:pt>
                <c:pt idx="2">
                  <c:v>-257708264.28999999</c:v>
                </c:pt>
                <c:pt idx="3">
                  <c:v>-181580316.88</c:v>
                </c:pt>
                <c:pt idx="4">
                  <c:v>-34310170.780000001</c:v>
                </c:pt>
                <c:pt idx="5">
                  <c:v>-299525273.94999999</c:v>
                </c:pt>
                <c:pt idx="6">
                  <c:v>-981971311.74000001</c:v>
                </c:pt>
                <c:pt idx="7">
                  <c:v>-48371118.840000004</c:v>
                </c:pt>
                <c:pt idx="8">
                  <c:v>-93340795.189999998</c:v>
                </c:pt>
                <c:pt idx="9">
                  <c:v>-26546347.800000001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149472"/>
        <c:axId val="264149864"/>
      </c:barChart>
      <c:catAx>
        <c:axId val="26414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64149864"/>
        <c:crosses val="autoZero"/>
        <c:auto val="1"/>
        <c:lblAlgn val="ctr"/>
        <c:lblOffset val="100"/>
        <c:noMultiLvlLbl val="0"/>
      </c:catAx>
      <c:valAx>
        <c:axId val="264149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641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>
                <a:latin typeface="Calibri" panose="020F0502020204030204" pitchFamily="34" charset="0"/>
              </a:rPr>
              <a:t>Доходность по кредитным рейтингам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Лист5!$C$2</c:f>
              <c:strCache>
                <c:ptCount val="1"/>
                <c:pt idx="0">
                  <c:v>Доходность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8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Лист5!$A$3:$A$12</c:f>
              <c:strCache>
                <c:ptCount val="10"/>
                <c:pt idx="0">
                  <c:v>Baa1</c:v>
                </c:pt>
                <c:pt idx="1">
                  <c:v>Baa2</c:v>
                </c:pt>
                <c:pt idx="2">
                  <c:v>Baa3</c:v>
                </c:pt>
                <c:pt idx="3">
                  <c:v>Ba1</c:v>
                </c:pt>
                <c:pt idx="4">
                  <c:v>Ba2</c:v>
                </c:pt>
                <c:pt idx="5">
                  <c:v>Ba3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Отозван</c:v>
                </c:pt>
              </c:strCache>
            </c:strRef>
          </c:cat>
          <c:val>
            <c:numRef>
              <c:f>Лист5!$C$3:$C$12</c:f>
              <c:numCache>
                <c:formatCode>#,##0.00</c:formatCode>
                <c:ptCount val="10"/>
                <c:pt idx="0">
                  <c:v>-2.4838</c:v>
                </c:pt>
                <c:pt idx="1">
                  <c:v>18.852900000000009</c:v>
                </c:pt>
                <c:pt idx="2">
                  <c:v>4.7919</c:v>
                </c:pt>
                <c:pt idx="3">
                  <c:v>6.5107999999999997</c:v>
                </c:pt>
                <c:pt idx="4">
                  <c:v>5.5407999999999999</c:v>
                </c:pt>
                <c:pt idx="5">
                  <c:v>8.5783000000000005</c:v>
                </c:pt>
                <c:pt idx="6">
                  <c:v>8.0940000000000012</c:v>
                </c:pt>
                <c:pt idx="7">
                  <c:v>10.3148</c:v>
                </c:pt>
                <c:pt idx="8">
                  <c:v>-10.904</c:v>
                </c:pt>
                <c:pt idx="9">
                  <c:v>7.8050999999999986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151432"/>
        <c:axId val="264151824"/>
      </c:barChart>
      <c:catAx>
        <c:axId val="26415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3000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151824"/>
        <c:crosses val="autoZero"/>
        <c:auto val="1"/>
        <c:lblAlgn val="ctr"/>
        <c:lblOffset val="100"/>
        <c:noMultiLvlLbl val="0"/>
      </c:catAx>
      <c:valAx>
        <c:axId val="264151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6415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Анализ чувствительности портфеля </a:t>
            </a:r>
          </a:p>
          <a:p>
            <a:pPr>
              <a:defRPr sz="1200">
                <a:latin typeface="Calibri" panose="020F0502020204030204" pitchFamily="34" charset="0"/>
              </a:defRPr>
            </a:pPr>
            <a:r>
              <a:rPr lang="ru-RU" sz="1200" baseline="0">
                <a:latin typeface="Calibri" panose="020F0502020204030204" pitchFamily="34" charset="0"/>
              </a:rPr>
              <a:t>(в тыс.руб) к изменению доходности по годам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Стресс!$B$2</c:f>
              <c:strCache>
                <c:ptCount val="1"/>
                <c:pt idx="0">
                  <c:v>-10%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cat>
            <c:numRef>
              <c:f>Стресс!$A$3:$A$11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Стресс!$B$3:$B$11</c:f>
              <c:numCache>
                <c:formatCode>General</c:formatCode>
                <c:ptCount val="9"/>
                <c:pt idx="0">
                  <c:v>987</c:v>
                </c:pt>
                <c:pt idx="1">
                  <c:v>3723</c:v>
                </c:pt>
                <c:pt idx="2">
                  <c:v>1681</c:v>
                </c:pt>
                <c:pt idx="3">
                  <c:v>1858</c:v>
                </c:pt>
                <c:pt idx="4">
                  <c:v>858</c:v>
                </c:pt>
                <c:pt idx="5">
                  <c:v>365</c:v>
                </c:pt>
                <c:pt idx="6">
                  <c:v>1682</c:v>
                </c:pt>
                <c:pt idx="7">
                  <c:v>3307</c:v>
                </c:pt>
                <c:pt idx="8">
                  <c:v>3811</c:v>
                </c:pt>
              </c:numCache>
            </c:numRef>
          </c:val>
        </c:ser>
        <c:ser>
          <c:idx val="1"/>
          <c:order val="1"/>
          <c:tx>
            <c:strRef>
              <c:f>Стресс!$C$2</c:f>
              <c:strCache>
                <c:ptCount val="1"/>
                <c:pt idx="0">
                  <c:v>-5%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cat>
            <c:numRef>
              <c:f>Стресс!$A$3:$A$11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Стресс!$C$3:$C$11</c:f>
              <c:numCache>
                <c:formatCode>General</c:formatCode>
                <c:ptCount val="9"/>
                <c:pt idx="0">
                  <c:v>492</c:v>
                </c:pt>
                <c:pt idx="1">
                  <c:v>1848</c:v>
                </c:pt>
                <c:pt idx="2">
                  <c:v>828</c:v>
                </c:pt>
                <c:pt idx="3">
                  <c:v>912</c:v>
                </c:pt>
                <c:pt idx="4">
                  <c:v>422</c:v>
                </c:pt>
                <c:pt idx="5">
                  <c:v>173</c:v>
                </c:pt>
                <c:pt idx="6">
                  <c:v>828</c:v>
                </c:pt>
                <c:pt idx="7">
                  <c:v>1605</c:v>
                </c:pt>
                <c:pt idx="8">
                  <c:v>1683</c:v>
                </c:pt>
              </c:numCache>
            </c:numRef>
          </c:val>
        </c:ser>
        <c:ser>
          <c:idx val="2"/>
          <c:order val="2"/>
          <c:tx>
            <c:strRef>
              <c:f>Стресс!$D$2</c:f>
              <c:strCache>
                <c:ptCount val="1"/>
                <c:pt idx="0">
                  <c:v>База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cat>
            <c:numRef>
              <c:f>Стресс!$A$3:$A$11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Стресс!$D$3:$D$11</c:f>
              <c:numCache>
                <c:formatCode>General</c:formatCode>
                <c:ptCount val="9"/>
              </c:numCache>
            </c:numRef>
          </c:val>
        </c:ser>
        <c:ser>
          <c:idx val="3"/>
          <c:order val="3"/>
          <c:tx>
            <c:strRef>
              <c:f>Стресс!$E$2</c:f>
              <c:strCache>
                <c:ptCount val="1"/>
                <c:pt idx="0">
                  <c:v>5%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cat>
            <c:numRef>
              <c:f>Стресс!$A$3:$A$11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Стресс!$E$3:$E$11</c:f>
              <c:numCache>
                <c:formatCode>General</c:formatCode>
                <c:ptCount val="9"/>
                <c:pt idx="0">
                  <c:v>-488</c:v>
                </c:pt>
                <c:pt idx="1">
                  <c:v>-1821</c:v>
                </c:pt>
                <c:pt idx="2">
                  <c:v>-804</c:v>
                </c:pt>
                <c:pt idx="3">
                  <c:v>-880</c:v>
                </c:pt>
                <c:pt idx="4">
                  <c:v>-409</c:v>
                </c:pt>
                <c:pt idx="5">
                  <c:v>-156</c:v>
                </c:pt>
                <c:pt idx="6">
                  <c:v>-802</c:v>
                </c:pt>
                <c:pt idx="7">
                  <c:v>-1515</c:v>
                </c:pt>
                <c:pt idx="8">
                  <c:v>-1335</c:v>
                </c:pt>
              </c:numCache>
            </c:numRef>
          </c:val>
        </c:ser>
        <c:ser>
          <c:idx val="4"/>
          <c:order val="4"/>
          <c:tx>
            <c:strRef>
              <c:f>Стресс!$F$2</c:f>
              <c:strCache>
                <c:ptCount val="1"/>
                <c:pt idx="0">
                  <c:v>10%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cat>
            <c:numRef>
              <c:f>Стресс!$A$3:$A$11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Стресс!$F$3:$F$11</c:f>
              <c:numCache>
                <c:formatCode>General</c:formatCode>
                <c:ptCount val="9"/>
                <c:pt idx="0">
                  <c:v>-973</c:v>
                </c:pt>
                <c:pt idx="1">
                  <c:v>-3616</c:v>
                </c:pt>
                <c:pt idx="2">
                  <c:v>-1585</c:v>
                </c:pt>
                <c:pt idx="3">
                  <c:v>-1729</c:v>
                </c:pt>
                <c:pt idx="4">
                  <c:v>-806</c:v>
                </c:pt>
                <c:pt idx="5">
                  <c:v>-294</c:v>
                </c:pt>
                <c:pt idx="6">
                  <c:v>-1579</c:v>
                </c:pt>
                <c:pt idx="7">
                  <c:v>-2945</c:v>
                </c:pt>
                <c:pt idx="8">
                  <c:v>-2396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6729168"/>
        <c:axId val="264156528"/>
      </c:barChart>
      <c:catAx>
        <c:axId val="2267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156528"/>
        <c:crosses val="autoZero"/>
        <c:auto val="1"/>
        <c:lblAlgn val="ctr"/>
        <c:lblOffset val="100"/>
        <c:noMultiLvlLbl val="0"/>
      </c:catAx>
      <c:valAx>
        <c:axId val="26415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72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Структура ПН по котировальному уровню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Лист7!$A$1:$A$4</c:f>
              <c:strCache>
                <c:ptCount val="4"/>
                <c:pt idx="0">
                  <c:v>Отсутствует</c:v>
                </c:pt>
                <c:pt idx="1">
                  <c:v>Уровень 1</c:v>
                </c:pt>
                <c:pt idx="2">
                  <c:v>Уровень 2</c:v>
                </c:pt>
                <c:pt idx="3">
                  <c:v>Уровень 3</c:v>
                </c:pt>
              </c:strCache>
            </c:strRef>
          </c:cat>
          <c:val>
            <c:numRef>
              <c:f>Лист7!$B$1:$B$4</c:f>
              <c:numCache>
                <c:formatCode>0.00</c:formatCode>
                <c:ptCount val="4"/>
                <c:pt idx="0">
                  <c:v>18.743269999999999</c:v>
                </c:pt>
                <c:pt idx="1">
                  <c:v>56.046909999999997</c:v>
                </c:pt>
                <c:pt idx="2">
                  <c:v>12.80794</c:v>
                </c:pt>
                <c:pt idx="3">
                  <c:v>12.40188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/>
            </c:spPr>
          </c:dPt>
          <c:cat>
            <c:strRef>
              <c:f>Лист7!$A$1:$A$4</c:f>
              <c:strCache>
                <c:ptCount val="4"/>
                <c:pt idx="0">
                  <c:v>Отсутствует</c:v>
                </c:pt>
                <c:pt idx="1">
                  <c:v>Уровень 1</c:v>
                </c:pt>
                <c:pt idx="2">
                  <c:v>Уровень 2</c:v>
                </c:pt>
                <c:pt idx="3">
                  <c:v>Уровень 3</c:v>
                </c:pt>
              </c:strCache>
            </c:strRef>
          </c:cat>
          <c:val>
            <c:numRef>
              <c:f>Лист7!$C$1:$C$4</c:f>
              <c:numCache>
                <c:formatCode>0.00</c:formatCode>
                <c:ptCount val="4"/>
                <c:pt idx="0">
                  <c:v>18.799399999999981</c:v>
                </c:pt>
                <c:pt idx="1">
                  <c:v>55.966549999999998</c:v>
                </c:pt>
                <c:pt idx="2">
                  <c:v>12.84027</c:v>
                </c:pt>
                <c:pt idx="3">
                  <c:v>12.393789999999999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baseline="0">
                <a:latin typeface="Calibri" panose="020F0502020204030204" pitchFamily="34" charset="0"/>
              </a:rPr>
              <a:t>Концентрация (рыночная доля) инструментов в дюрациях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Стресс!$A$21</c:f>
              <c:strCache>
                <c:ptCount val="1"/>
                <c:pt idx="0">
                  <c:v>Корпоративные облигации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Стресс!$C$20:$I$20</c:f>
              <c:strCache>
                <c:ptCount val="7"/>
                <c:pt idx="0">
                  <c:v>0-3 М</c:v>
                </c:pt>
                <c:pt idx="1">
                  <c:v>3-6 М</c:v>
                </c:pt>
                <c:pt idx="2">
                  <c:v>6-12 М</c:v>
                </c:pt>
                <c:pt idx="3">
                  <c:v>1-2 Г</c:v>
                </c:pt>
                <c:pt idx="4">
                  <c:v>2-5 Г</c:v>
                </c:pt>
                <c:pt idx="5">
                  <c:v>5-8 Л</c:v>
                </c:pt>
                <c:pt idx="6">
                  <c:v>Более 8 лет</c:v>
                </c:pt>
              </c:strCache>
            </c:strRef>
          </c:cat>
          <c:val>
            <c:numRef>
              <c:f>Стресс!$C$21:$I$21</c:f>
              <c:numCache>
                <c:formatCode>General</c:formatCode>
                <c:ptCount val="7"/>
                <c:pt idx="0">
                  <c:v>2.34</c:v>
                </c:pt>
                <c:pt idx="1">
                  <c:v>5.99</c:v>
                </c:pt>
                <c:pt idx="2">
                  <c:v>3.36</c:v>
                </c:pt>
                <c:pt idx="3">
                  <c:v>19.04</c:v>
                </c:pt>
                <c:pt idx="4">
                  <c:v>5.33</c:v>
                </c:pt>
                <c:pt idx="5">
                  <c:v>7.88</c:v>
                </c:pt>
                <c:pt idx="6">
                  <c:v>7.57</c:v>
                </c:pt>
              </c:numCache>
            </c:numRef>
          </c:val>
        </c:ser>
        <c:ser>
          <c:idx val="1"/>
          <c:order val="1"/>
          <c:tx>
            <c:strRef>
              <c:f>Стресс!$A$22</c:f>
              <c:strCache>
                <c:ptCount val="1"/>
                <c:pt idx="0">
                  <c:v>Муниципальные облигации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cat>
            <c:strRef>
              <c:f>Стресс!$C$20:$I$20</c:f>
              <c:strCache>
                <c:ptCount val="7"/>
                <c:pt idx="0">
                  <c:v>0-3 М</c:v>
                </c:pt>
                <c:pt idx="1">
                  <c:v>3-6 М</c:v>
                </c:pt>
                <c:pt idx="2">
                  <c:v>6-12 М</c:v>
                </c:pt>
                <c:pt idx="3">
                  <c:v>1-2 Г</c:v>
                </c:pt>
                <c:pt idx="4">
                  <c:v>2-5 Г</c:v>
                </c:pt>
                <c:pt idx="5">
                  <c:v>5-8 Л</c:v>
                </c:pt>
                <c:pt idx="6">
                  <c:v>Более 8 лет</c:v>
                </c:pt>
              </c:strCache>
            </c:strRef>
          </c:cat>
          <c:val>
            <c:numRef>
              <c:f>Стресс!$C$22:$I$22</c:f>
              <c:numCache>
                <c:formatCode>General</c:formatCode>
                <c:ptCount val="7"/>
                <c:pt idx="2">
                  <c:v>2.87</c:v>
                </c:pt>
              </c:numCache>
            </c:numRef>
          </c:val>
        </c:ser>
        <c:ser>
          <c:idx val="2"/>
          <c:order val="2"/>
          <c:tx>
            <c:strRef>
              <c:f>Стресс!$A$23</c:f>
              <c:strCache>
                <c:ptCount val="1"/>
                <c:pt idx="0">
                  <c:v>ОФЗ ПД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5"/>
            <c:invertIfNegative val="0"/>
            <c:bubble3D val="0"/>
          </c:dPt>
          <c:cat>
            <c:strRef>
              <c:f>Стресс!$C$20:$I$20</c:f>
              <c:strCache>
                <c:ptCount val="7"/>
                <c:pt idx="0">
                  <c:v>0-3 М</c:v>
                </c:pt>
                <c:pt idx="1">
                  <c:v>3-6 М</c:v>
                </c:pt>
                <c:pt idx="2">
                  <c:v>6-12 М</c:v>
                </c:pt>
                <c:pt idx="3">
                  <c:v>1-2 Г</c:v>
                </c:pt>
                <c:pt idx="4">
                  <c:v>2-5 Г</c:v>
                </c:pt>
                <c:pt idx="5">
                  <c:v>5-8 Л</c:v>
                </c:pt>
                <c:pt idx="6">
                  <c:v>Более 8 лет</c:v>
                </c:pt>
              </c:strCache>
            </c:strRef>
          </c:cat>
          <c:val>
            <c:numRef>
              <c:f>Стресс!$C$23:$I$23</c:f>
              <c:numCache>
                <c:formatCode>General</c:formatCode>
                <c:ptCount val="7"/>
                <c:pt idx="4">
                  <c:v>0.35</c:v>
                </c:pt>
                <c:pt idx="5">
                  <c:v>13.96</c:v>
                </c:pt>
                <c:pt idx="6">
                  <c:v>6.75</c:v>
                </c:pt>
              </c:numCache>
            </c:numRef>
          </c:val>
        </c:ser>
        <c:ser>
          <c:idx val="3"/>
          <c:order val="3"/>
          <c:tx>
            <c:strRef>
              <c:f>Стресс!$A$24</c:f>
              <c:strCache>
                <c:ptCount val="1"/>
                <c:pt idx="0">
                  <c:v>ОФЗ-АД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cat>
            <c:strRef>
              <c:f>Стресс!$C$20:$I$20</c:f>
              <c:strCache>
                <c:ptCount val="7"/>
                <c:pt idx="0">
                  <c:v>0-3 М</c:v>
                </c:pt>
                <c:pt idx="1">
                  <c:v>3-6 М</c:v>
                </c:pt>
                <c:pt idx="2">
                  <c:v>6-12 М</c:v>
                </c:pt>
                <c:pt idx="3">
                  <c:v>1-2 Г</c:v>
                </c:pt>
                <c:pt idx="4">
                  <c:v>2-5 Г</c:v>
                </c:pt>
                <c:pt idx="5">
                  <c:v>5-8 Л</c:v>
                </c:pt>
                <c:pt idx="6">
                  <c:v>Более 8 лет</c:v>
                </c:pt>
              </c:strCache>
            </c:strRef>
          </c:cat>
          <c:val>
            <c:numRef>
              <c:f>Стресс!$C$24:$I$24</c:f>
              <c:numCache>
                <c:formatCode>General</c:formatCode>
                <c:ptCount val="7"/>
                <c:pt idx="4">
                  <c:v>2.2200000000000002</c:v>
                </c:pt>
              </c:numCache>
            </c:numRef>
          </c:val>
        </c:ser>
        <c:ser>
          <c:idx val="4"/>
          <c:order val="4"/>
          <c:tx>
            <c:strRef>
              <c:f>Стресс!$A$25</c:f>
              <c:strCache>
                <c:ptCount val="1"/>
                <c:pt idx="0">
                  <c:v>Субфедеральные облигации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3"/>
            <c:invertIfNegative val="0"/>
            <c:bubble3D val="0"/>
          </c:dPt>
          <c:cat>
            <c:strRef>
              <c:f>Стресс!$C$20:$I$20</c:f>
              <c:strCache>
                <c:ptCount val="7"/>
                <c:pt idx="0">
                  <c:v>0-3 М</c:v>
                </c:pt>
                <c:pt idx="1">
                  <c:v>3-6 М</c:v>
                </c:pt>
                <c:pt idx="2">
                  <c:v>6-12 М</c:v>
                </c:pt>
                <c:pt idx="3">
                  <c:v>1-2 Г</c:v>
                </c:pt>
                <c:pt idx="4">
                  <c:v>2-5 Г</c:v>
                </c:pt>
                <c:pt idx="5">
                  <c:v>5-8 Л</c:v>
                </c:pt>
                <c:pt idx="6">
                  <c:v>Более 8 лет</c:v>
                </c:pt>
              </c:strCache>
            </c:strRef>
          </c:cat>
          <c:val>
            <c:numRef>
              <c:f>Стресс!$C$25:$I$25</c:f>
              <c:numCache>
                <c:formatCode>General</c:formatCode>
                <c:ptCount val="7"/>
                <c:pt idx="1">
                  <c:v>0.48</c:v>
                </c:pt>
                <c:pt idx="2">
                  <c:v>1.47</c:v>
                </c:pt>
                <c:pt idx="3">
                  <c:v>8.7200000000000006</c:v>
                </c:pt>
                <c:pt idx="4">
                  <c:v>11.68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551328"/>
        <c:axId val="257550936"/>
      </c:barChart>
      <c:catAx>
        <c:axId val="25755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7550936"/>
        <c:crosses val="autoZero"/>
        <c:auto val="1"/>
        <c:lblAlgn val="ctr"/>
        <c:lblOffset val="100"/>
        <c:noMultiLvlLbl val="0"/>
      </c:catAx>
      <c:valAx>
        <c:axId val="25755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5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Структура портфеля по дюрации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Стресс!$A$26</c:f>
              <c:strCache>
                <c:ptCount val="1"/>
                <c:pt idx="0">
                  <c:v>-------------------------------------ИТО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Стресс!$C$20:$I$20</c:f>
              <c:strCache>
                <c:ptCount val="7"/>
                <c:pt idx="0">
                  <c:v>0-3 М</c:v>
                </c:pt>
                <c:pt idx="1">
                  <c:v>3-6 М</c:v>
                </c:pt>
                <c:pt idx="2">
                  <c:v>6-12 М</c:v>
                </c:pt>
                <c:pt idx="3">
                  <c:v>1-2 Г</c:v>
                </c:pt>
                <c:pt idx="4">
                  <c:v>2-5 Г</c:v>
                </c:pt>
                <c:pt idx="5">
                  <c:v>5-8 Л</c:v>
                </c:pt>
                <c:pt idx="6">
                  <c:v>Более 8 лет</c:v>
                </c:pt>
              </c:strCache>
            </c:strRef>
          </c:cat>
          <c:val>
            <c:numRef>
              <c:f>Стресс!$C$26:$I$26</c:f>
              <c:numCache>
                <c:formatCode>General</c:formatCode>
                <c:ptCount val="7"/>
                <c:pt idx="0">
                  <c:v>2.34</c:v>
                </c:pt>
                <c:pt idx="1">
                  <c:v>6.47</c:v>
                </c:pt>
                <c:pt idx="2">
                  <c:v>7.6899999999999986</c:v>
                </c:pt>
                <c:pt idx="3">
                  <c:v>27.77</c:v>
                </c:pt>
                <c:pt idx="4">
                  <c:v>19.579999999999991</c:v>
                </c:pt>
                <c:pt idx="5">
                  <c:v>21.84</c:v>
                </c:pt>
                <c:pt idx="6">
                  <c:v>14.31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6260432"/>
        <c:axId val="226260824"/>
      </c:barChart>
      <c:catAx>
        <c:axId val="2262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260824"/>
        <c:crosses val="autoZero"/>
        <c:auto val="1"/>
        <c:lblAlgn val="ctr"/>
        <c:lblOffset val="100"/>
        <c:noMultiLvlLbl val="0"/>
      </c:catAx>
      <c:valAx>
        <c:axId val="226260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626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 dirty="0" smtClean="0">
                <a:latin typeface="Calibri" panose="020F0502020204030204" pitchFamily="34" charset="0"/>
              </a:rPr>
              <a:t>Доходность по инструментам</a:t>
            </a:r>
            <a:endParaRPr lang="ru-RU" sz="1200" baseline="0" dirty="0"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Лист1!$E$2</c:f>
              <c:strCache>
                <c:ptCount val="1"/>
                <c:pt idx="0">
                  <c:v>Доходность *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Лист1!$B$3:$B$12</c15:sqref>
                  </c15:fullRef>
                </c:ext>
              </c:extLst>
              <c:f>Лист1!$B$3:$B$9</c:f>
              <c:strCache>
                <c:ptCount val="7"/>
                <c:pt idx="0">
                  <c:v>Акции</c:v>
                </c:pt>
                <c:pt idx="1">
                  <c:v>Государственные цб</c:v>
                </c:pt>
                <c:pt idx="2">
                  <c:v>Муниципальные обл</c:v>
                </c:pt>
                <c:pt idx="3">
                  <c:v>Субфедеральные обл</c:v>
                </c:pt>
                <c:pt idx="4">
                  <c:v>Корпоративные обл</c:v>
                </c:pt>
                <c:pt idx="5">
                  <c:v>Ипотечные цб</c:v>
                </c:pt>
                <c:pt idx="6">
                  <c:v>Депозиты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Лист1!$E$3:$E$12</c15:sqref>
                  </c15:fullRef>
                </c:ext>
              </c:extLst>
              <c:f>Лист1!$E$3:$E$9</c:f>
              <c:numCache>
                <c:formatCode>General</c:formatCode>
                <c:ptCount val="7"/>
                <c:pt idx="0">
                  <c:v>-13.9039</c:v>
                </c:pt>
                <c:pt idx="1">
                  <c:v>2</c:v>
                </c:pt>
                <c:pt idx="2">
                  <c:v>4.4123999999999999</c:v>
                </c:pt>
                <c:pt idx="3">
                  <c:v>4.6169000000000002</c:v>
                </c:pt>
                <c:pt idx="4">
                  <c:v>5.4467999999999996</c:v>
                </c:pt>
                <c:pt idx="5">
                  <c:v>6.7641999999999998</c:v>
                </c:pt>
                <c:pt idx="6">
                  <c:v>9.1211000000000002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6262392"/>
        <c:axId val="226262784"/>
      </c:barChart>
      <c:catAx>
        <c:axId val="226262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262784"/>
        <c:crosses val="autoZero"/>
        <c:auto val="1"/>
        <c:lblAlgn val="ctr"/>
        <c:lblOffset val="100"/>
        <c:noMultiLvlLbl val="0"/>
      </c:catAx>
      <c:valAx>
        <c:axId val="226262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6262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Доходность УК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Лист3!$D$2</c:f>
              <c:strCache>
                <c:ptCount val="1"/>
                <c:pt idx="0">
                  <c:v>Доходность *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Лист3!$A$3:$A$8</c:f>
              <c:strCache>
                <c:ptCount val="6"/>
                <c:pt idx="0">
                  <c:v>УК Проект ВР</c:v>
                </c:pt>
                <c:pt idx="1">
                  <c:v>УК Проект СПВ</c:v>
                </c:pt>
                <c:pt idx="2">
                  <c:v>УК Проект</c:v>
                </c:pt>
                <c:pt idx="3">
                  <c:v>УК Менеджмент</c:v>
                </c:pt>
                <c:pt idx="4">
                  <c:v>УК Региональная</c:v>
                </c:pt>
                <c:pt idx="5">
                  <c:v>УК Уральская</c:v>
                </c:pt>
              </c:strCache>
            </c:strRef>
          </c:cat>
          <c:val>
            <c:numRef>
              <c:f>Лист3!$D$3:$D$8</c:f>
              <c:numCache>
                <c:formatCode>0.00</c:formatCode>
                <c:ptCount val="6"/>
                <c:pt idx="0">
                  <c:v>6.7499000000000002</c:v>
                </c:pt>
                <c:pt idx="1">
                  <c:v>6.01</c:v>
                </c:pt>
                <c:pt idx="2">
                  <c:v>5.0407999999999999</c:v>
                </c:pt>
                <c:pt idx="3">
                  <c:v>3.2313000000000001</c:v>
                </c:pt>
                <c:pt idx="4">
                  <c:v>2.8572000000000002</c:v>
                </c:pt>
                <c:pt idx="5">
                  <c:v>-0.32200000000000001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6263568"/>
        <c:axId val="226263960"/>
      </c:barChart>
      <c:catAx>
        <c:axId val="2262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263960"/>
        <c:crosses val="autoZero"/>
        <c:auto val="1"/>
        <c:lblAlgn val="ctr"/>
        <c:lblOffset val="100"/>
        <c:noMultiLvlLbl val="0"/>
      </c:catAx>
      <c:valAx>
        <c:axId val="226263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2626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3000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600" baseline="30000">
                <a:latin typeface="Calibri" panose="020F0502020204030204" pitchFamily="34" charset="0"/>
              </a:rPr>
              <a:t>Доходность (</a:t>
            </a:r>
            <a:r>
              <a:rPr lang="en-US" sz="1600" baseline="30000">
                <a:latin typeface="Calibri" panose="020F0502020204030204" pitchFamily="34" charset="0"/>
              </a:rPr>
              <a:t>MWY) </a:t>
            </a:r>
            <a:r>
              <a:rPr lang="ru-RU" sz="1600" baseline="30000">
                <a:latin typeface="Calibri" panose="020F0502020204030204" pitchFamily="34" charset="0"/>
              </a:rPr>
              <a:t>по секторам экономики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3000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Доходность *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Лист1!$A$3:$A$20</c:f>
              <c:strCache>
                <c:ptCount val="18"/>
                <c:pt idx="0">
                  <c:v>Пищевая промышленность</c:v>
                </c:pt>
                <c:pt idx="1">
                  <c:v>Строительство</c:v>
                </c:pt>
                <c:pt idx="2">
                  <c:v>Нефтехимическая </c:v>
                </c:pt>
                <c:pt idx="3">
                  <c:v>Прочие</c:v>
                </c:pt>
                <c:pt idx="4">
                  <c:v>Банки</c:v>
                </c:pt>
                <c:pt idx="5">
                  <c:v>Горнодобывающая </c:v>
                </c:pt>
                <c:pt idx="6">
                  <c:v>Финансовые компании</c:v>
                </c:pt>
                <c:pt idx="7">
                  <c:v>Транспорт</c:v>
                </c:pt>
                <c:pt idx="8">
                  <c:v>Связь</c:v>
                </c:pt>
                <c:pt idx="9">
                  <c:v>Административные</c:v>
                </c:pt>
                <c:pt idx="10">
                  <c:v>Торговля</c:v>
                </c:pt>
                <c:pt idx="11">
                  <c:v>Электроэнергетика</c:v>
                </c:pt>
                <c:pt idx="12">
                  <c:v>Машиностроение и металообработка</c:v>
                </c:pt>
                <c:pt idx="13">
                  <c:v>Нефтегазовая отрасль</c:v>
                </c:pt>
                <c:pt idx="14">
                  <c:v>Химическая </c:v>
                </c:pt>
                <c:pt idx="15">
                  <c:v>Топливная </c:v>
                </c:pt>
                <c:pt idx="16">
                  <c:v>Государственные активы</c:v>
                </c:pt>
                <c:pt idx="17">
                  <c:v>Металлургия</c:v>
                </c:pt>
              </c:strCache>
            </c:strRef>
          </c:cat>
          <c:val>
            <c:numRef>
              <c:f>Лист1!$C$3:$C$20</c:f>
              <c:numCache>
                <c:formatCode>0.00</c:formatCode>
                <c:ptCount val="18"/>
                <c:pt idx="0">
                  <c:v>9.1460000000000008</c:v>
                </c:pt>
                <c:pt idx="1">
                  <c:v>9.0274000000000001</c:v>
                </c:pt>
                <c:pt idx="2">
                  <c:v>8.2307000000000006</c:v>
                </c:pt>
                <c:pt idx="3">
                  <c:v>7.8863000000000003</c:v>
                </c:pt>
                <c:pt idx="4">
                  <c:v>7.6162000000000001</c:v>
                </c:pt>
                <c:pt idx="5">
                  <c:v>7.3687999999999976</c:v>
                </c:pt>
                <c:pt idx="6">
                  <c:v>6.5015000000000001</c:v>
                </c:pt>
                <c:pt idx="7">
                  <c:v>5.6803999999999997</c:v>
                </c:pt>
                <c:pt idx="8">
                  <c:v>4.5392000000000001</c:v>
                </c:pt>
                <c:pt idx="9">
                  <c:v>4.5167000000000002</c:v>
                </c:pt>
                <c:pt idx="10">
                  <c:v>4.0667</c:v>
                </c:pt>
                <c:pt idx="11">
                  <c:v>2.895999999999999</c:v>
                </c:pt>
                <c:pt idx="12">
                  <c:v>1.4428000000000001</c:v>
                </c:pt>
                <c:pt idx="13">
                  <c:v>1.2153</c:v>
                </c:pt>
                <c:pt idx="14">
                  <c:v>-1.2779</c:v>
                </c:pt>
                <c:pt idx="15">
                  <c:v>-1.7464</c:v>
                </c:pt>
                <c:pt idx="16">
                  <c:v>-6.1319999999999997</c:v>
                </c:pt>
                <c:pt idx="17">
                  <c:v>-15.1814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6266312"/>
        <c:axId val="226266704"/>
      </c:barChart>
      <c:catAx>
        <c:axId val="22626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266704"/>
        <c:crosses val="autoZero"/>
        <c:auto val="1"/>
        <c:lblAlgn val="ctr"/>
        <c:lblOffset val="100"/>
        <c:noMultiLvlLbl val="0"/>
      </c:catAx>
      <c:valAx>
        <c:axId val="226266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2626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Доходность по котировальным уровням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Доходность *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Лист2!$A$3:$A$5</c:f>
              <c:strCache>
                <c:ptCount val="3"/>
                <c:pt idx="0">
                  <c:v>Уровень 2</c:v>
                </c:pt>
                <c:pt idx="1">
                  <c:v>Уровень 3</c:v>
                </c:pt>
                <c:pt idx="2">
                  <c:v>Уровень 1</c:v>
                </c:pt>
              </c:strCache>
            </c:strRef>
          </c:cat>
          <c:val>
            <c:numRef>
              <c:f>Лист2!$C$3:$C$5</c:f>
              <c:numCache>
                <c:formatCode>0.00</c:formatCode>
                <c:ptCount val="3"/>
                <c:pt idx="0">
                  <c:v>5.3569999999999967</c:v>
                </c:pt>
                <c:pt idx="1">
                  <c:v>5.0141999999999962</c:v>
                </c:pt>
                <c:pt idx="2">
                  <c:v>3.2351000000000001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108512"/>
        <c:axId val="73108904"/>
      </c:barChart>
      <c:catAx>
        <c:axId val="731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73108904"/>
        <c:crosses val="autoZero"/>
        <c:auto val="1"/>
        <c:lblAlgn val="ctr"/>
        <c:lblOffset val="100"/>
        <c:noMultiLvlLbl val="0"/>
      </c:catAx>
      <c:valAx>
        <c:axId val="73108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731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200" baseline="0">
                <a:latin typeface="Calibri" panose="020F0502020204030204" pitchFamily="34" charset="0"/>
              </a:rPr>
              <a:t>Доходность по категориям дюрации</a:t>
            </a:r>
          </a:p>
        </c:rich>
      </c:tx>
      <c:layout>
        <c:manualLayout>
          <c:xMode val="edge"/>
          <c:yMode val="edge"/>
          <c:x val="0.12805555555555601"/>
          <c:y val="4.1666666666666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Лист2!$C$15</c:f>
              <c:strCache>
                <c:ptCount val="1"/>
                <c:pt idx="0">
                  <c:v>Доходность *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Лист2!$A$16:$A$20</c:f>
              <c:strCache>
                <c:ptCount val="5"/>
                <c:pt idx="0">
                  <c:v>от 1 года до 3 лет</c:v>
                </c:pt>
                <c:pt idx="1">
                  <c:v>более 3 лет</c:v>
                </c:pt>
                <c:pt idx="2">
                  <c:v>другие инструменты</c:v>
                </c:pt>
                <c:pt idx="3">
                  <c:v>от 6 месяцев до 1 года</c:v>
                </c:pt>
                <c:pt idx="4">
                  <c:v>до 6 месяцев</c:v>
                </c:pt>
              </c:strCache>
            </c:strRef>
          </c:cat>
          <c:val>
            <c:numRef>
              <c:f>Лист2!$C$16:$C$20</c:f>
              <c:numCache>
                <c:formatCode>0.00</c:formatCode>
                <c:ptCount val="5"/>
                <c:pt idx="0">
                  <c:v>-3.5859000000000001</c:v>
                </c:pt>
                <c:pt idx="1">
                  <c:v>0.90780000000000005</c:v>
                </c:pt>
                <c:pt idx="2">
                  <c:v>5.2098000000000004</c:v>
                </c:pt>
                <c:pt idx="3">
                  <c:v>6.8760000000000003</c:v>
                </c:pt>
                <c:pt idx="4">
                  <c:v>9.3627000000000002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73109296"/>
        <c:axId val="73109688"/>
      </c:barChart>
      <c:catAx>
        <c:axId val="7310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73109688"/>
        <c:crosses val="autoZero"/>
        <c:auto val="1"/>
        <c:lblAlgn val="ctr"/>
        <c:lblOffset val="100"/>
        <c:noMultiLvlLbl val="0"/>
      </c:catAx>
      <c:valAx>
        <c:axId val="73109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7310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2CFC2-26F0-714C-99F5-1D2B81639A99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BCD2A146-A471-BF45-AC8F-587B357EAFCA}">
      <dgm:prSet phldrT="[Текст]"/>
      <dgm:spPr>
        <a:solidFill>
          <a:srgbClr val="FF6600"/>
        </a:solidFill>
      </dgm:spPr>
      <dgm:t>
        <a:bodyPr/>
        <a:lstStyle/>
        <a:p>
          <a:endParaRPr lang="ru-RU" baseline="0" dirty="0" smtClean="0">
            <a:latin typeface="Calibri" panose="020F0502020204030204" pitchFamily="34" charset="0"/>
          </a:endParaRPr>
        </a:p>
        <a:p>
          <a:endParaRPr lang="ru-RU" baseline="0" dirty="0" smtClean="0">
            <a:latin typeface="Calibri" panose="020F0502020204030204" pitchFamily="34" charset="0"/>
          </a:endParaRPr>
        </a:p>
        <a:p>
          <a:r>
            <a:rPr lang="ru-RU" baseline="0" dirty="0" smtClean="0">
              <a:latin typeface="Calibri" panose="020F0502020204030204" pitchFamily="34" charset="0"/>
            </a:rPr>
            <a:t>Сбор </a:t>
          </a:r>
        </a:p>
        <a:p>
          <a:r>
            <a:rPr lang="ru-RU" baseline="0" dirty="0" smtClean="0">
              <a:latin typeface="Calibri" panose="020F0502020204030204" pitchFamily="34" charset="0"/>
            </a:rPr>
            <a:t>данных</a:t>
          </a:r>
          <a:endParaRPr lang="ru-RU" baseline="0" dirty="0">
            <a:latin typeface="Calibri" panose="020F0502020204030204" pitchFamily="34" charset="0"/>
          </a:endParaRPr>
        </a:p>
      </dgm:t>
    </dgm:pt>
    <dgm:pt modelId="{2B267A2C-02E9-FA4D-9D8B-FA852F189BED}" type="parTrans" cxnId="{9DCA19DF-77F1-6047-812C-97A0D3C8C0F9}">
      <dgm:prSet/>
      <dgm:spPr/>
      <dgm:t>
        <a:bodyPr/>
        <a:lstStyle/>
        <a:p>
          <a:endParaRPr lang="ru-RU"/>
        </a:p>
      </dgm:t>
    </dgm:pt>
    <dgm:pt modelId="{AC464269-62DB-AE44-8E86-7F8193230E98}" type="sibTrans" cxnId="{9DCA19DF-77F1-6047-812C-97A0D3C8C0F9}">
      <dgm:prSet/>
      <dgm:spPr/>
      <dgm:t>
        <a:bodyPr/>
        <a:lstStyle/>
        <a:p>
          <a:endParaRPr lang="ru-RU"/>
        </a:p>
      </dgm:t>
    </dgm:pt>
    <dgm:pt modelId="{94463193-E66D-E348-9D75-771701BE8C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4000" dirty="0" smtClean="0"/>
        </a:p>
        <a:p>
          <a:r>
            <a:rPr lang="ru-RU" sz="4000" baseline="0" dirty="0" smtClean="0">
              <a:latin typeface="Calibri" panose="020F0502020204030204" pitchFamily="34" charset="0"/>
            </a:rPr>
            <a:t>Получение</a:t>
          </a:r>
          <a:r>
            <a:rPr lang="ru-RU" sz="4400" dirty="0" smtClean="0"/>
            <a:t> </a:t>
          </a:r>
          <a:r>
            <a:rPr lang="ru-RU" sz="4400" baseline="0" dirty="0" smtClean="0">
              <a:latin typeface="Calibri" panose="020F0502020204030204" pitchFamily="34" charset="0"/>
            </a:rPr>
            <a:t>результата</a:t>
          </a:r>
          <a:endParaRPr lang="ru-RU" sz="4400" baseline="0" dirty="0">
            <a:latin typeface="Calibri" panose="020F0502020204030204" pitchFamily="34" charset="0"/>
          </a:endParaRPr>
        </a:p>
      </dgm:t>
    </dgm:pt>
    <dgm:pt modelId="{756886A8-EE45-A248-9487-173A8AE9E735}" type="parTrans" cxnId="{4ED11D47-39F3-844B-BE2F-2D9F653DB3F2}">
      <dgm:prSet/>
      <dgm:spPr/>
      <dgm:t>
        <a:bodyPr/>
        <a:lstStyle/>
        <a:p>
          <a:endParaRPr lang="ru-RU"/>
        </a:p>
      </dgm:t>
    </dgm:pt>
    <dgm:pt modelId="{393DA3D6-C23D-DA41-A33D-6EA25B24CCBC}" type="sibTrans" cxnId="{4ED11D47-39F3-844B-BE2F-2D9F653DB3F2}">
      <dgm:prSet/>
      <dgm:spPr/>
      <dgm:t>
        <a:bodyPr/>
        <a:lstStyle/>
        <a:p>
          <a:endParaRPr lang="ru-RU"/>
        </a:p>
      </dgm:t>
    </dgm:pt>
    <dgm:pt modelId="{7E994E49-E31E-264B-BF82-B106554D7558}" type="pres">
      <dgm:prSet presAssocID="{2912CFC2-26F0-714C-99F5-1D2B81639A99}" presName="Name0" presStyleCnt="0">
        <dgm:presLayoutVars>
          <dgm:dir/>
          <dgm:animLvl val="lvl"/>
          <dgm:resizeHandles val="exact"/>
        </dgm:presLayoutVars>
      </dgm:prSet>
      <dgm:spPr/>
    </dgm:pt>
    <dgm:pt modelId="{47106B10-711A-EE45-9276-FF5A1C052FC7}" type="pres">
      <dgm:prSet presAssocID="{BCD2A146-A471-BF45-AC8F-587B357EAFCA}" presName="Name8" presStyleCnt="0"/>
      <dgm:spPr/>
    </dgm:pt>
    <dgm:pt modelId="{CC94BFA3-3C55-A546-B4D3-5C6A6B36A201}" type="pres">
      <dgm:prSet presAssocID="{BCD2A146-A471-BF45-AC8F-587B357EAFCA}" presName="level" presStyleLbl="node1" presStyleIdx="0" presStyleCnt="2" custScaleX="101907" custScaleY="57535" custLinFactNeighborX="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82D04-00B0-E54F-A2C0-716051228148}" type="pres">
      <dgm:prSet presAssocID="{BCD2A146-A471-BF45-AC8F-587B357EAF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4FF8B-16E3-F44B-8B0F-967798DEC2FA}" type="pres">
      <dgm:prSet presAssocID="{94463193-E66D-E348-9D75-771701BE8CF7}" presName="Name8" presStyleCnt="0"/>
      <dgm:spPr/>
    </dgm:pt>
    <dgm:pt modelId="{D3E03CAA-9D62-E542-8614-72F704EB9EF1}" type="pres">
      <dgm:prSet presAssocID="{94463193-E66D-E348-9D75-771701BE8CF7}" presName="level" presStyleLbl="node1" presStyleIdx="1" presStyleCnt="2" custScaleY="166154" custLinFactX="-200000" custLinFactNeighborX="-2449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1121-D301-4545-9C08-0833B116D9C9}" type="pres">
      <dgm:prSet presAssocID="{94463193-E66D-E348-9D75-771701BE8C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2BB6A-0AB5-4D68-BDF5-5876EEE17753}" type="presOf" srcId="{BCD2A146-A471-BF45-AC8F-587B357EAFCA}" destId="{DB982D04-00B0-E54F-A2C0-716051228148}" srcOrd="1" destOrd="0" presId="urn:microsoft.com/office/officeart/2005/8/layout/pyramid1"/>
    <dgm:cxn modelId="{832F8E16-3946-4B40-958A-9CED0CDC2D6B}" type="presOf" srcId="{94463193-E66D-E348-9D75-771701BE8CF7}" destId="{D3E03CAA-9D62-E542-8614-72F704EB9EF1}" srcOrd="0" destOrd="0" presId="urn:microsoft.com/office/officeart/2005/8/layout/pyramid1"/>
    <dgm:cxn modelId="{4CDD3358-9F1D-456D-8CF7-C04D27A623DA}" type="presOf" srcId="{2912CFC2-26F0-714C-99F5-1D2B81639A99}" destId="{7E994E49-E31E-264B-BF82-B106554D7558}" srcOrd="0" destOrd="0" presId="urn:microsoft.com/office/officeart/2005/8/layout/pyramid1"/>
    <dgm:cxn modelId="{4ED11D47-39F3-844B-BE2F-2D9F653DB3F2}" srcId="{2912CFC2-26F0-714C-99F5-1D2B81639A99}" destId="{94463193-E66D-E348-9D75-771701BE8CF7}" srcOrd="1" destOrd="0" parTransId="{756886A8-EE45-A248-9487-173A8AE9E735}" sibTransId="{393DA3D6-C23D-DA41-A33D-6EA25B24CCBC}"/>
    <dgm:cxn modelId="{CDC04F7E-20C6-492D-B350-2E976EC9C02B}" type="presOf" srcId="{BCD2A146-A471-BF45-AC8F-587B357EAFCA}" destId="{CC94BFA3-3C55-A546-B4D3-5C6A6B36A201}" srcOrd="0" destOrd="0" presId="urn:microsoft.com/office/officeart/2005/8/layout/pyramid1"/>
    <dgm:cxn modelId="{7FD755F3-BA70-40B1-9A9E-D3A7DF0E24E9}" type="presOf" srcId="{94463193-E66D-E348-9D75-771701BE8CF7}" destId="{1A311121-D301-4545-9C08-0833B116D9C9}" srcOrd="1" destOrd="0" presId="urn:microsoft.com/office/officeart/2005/8/layout/pyramid1"/>
    <dgm:cxn modelId="{9DCA19DF-77F1-6047-812C-97A0D3C8C0F9}" srcId="{2912CFC2-26F0-714C-99F5-1D2B81639A99}" destId="{BCD2A146-A471-BF45-AC8F-587B357EAFCA}" srcOrd="0" destOrd="0" parTransId="{2B267A2C-02E9-FA4D-9D8B-FA852F189BED}" sibTransId="{AC464269-62DB-AE44-8E86-7F8193230E98}"/>
    <dgm:cxn modelId="{87339C2B-5BA4-418A-AE5E-58A0294078EE}" type="presParOf" srcId="{7E994E49-E31E-264B-BF82-B106554D7558}" destId="{47106B10-711A-EE45-9276-FF5A1C052FC7}" srcOrd="0" destOrd="0" presId="urn:microsoft.com/office/officeart/2005/8/layout/pyramid1"/>
    <dgm:cxn modelId="{AF7A9009-5DF0-4D3A-BB19-C2B986A14BD3}" type="presParOf" srcId="{47106B10-711A-EE45-9276-FF5A1C052FC7}" destId="{CC94BFA3-3C55-A546-B4D3-5C6A6B36A201}" srcOrd="0" destOrd="0" presId="urn:microsoft.com/office/officeart/2005/8/layout/pyramid1"/>
    <dgm:cxn modelId="{8110F89C-82D1-4649-BE1B-F53A0D7BEE47}" type="presParOf" srcId="{47106B10-711A-EE45-9276-FF5A1C052FC7}" destId="{DB982D04-00B0-E54F-A2C0-716051228148}" srcOrd="1" destOrd="0" presId="urn:microsoft.com/office/officeart/2005/8/layout/pyramid1"/>
    <dgm:cxn modelId="{3675EC7C-7B9D-4BDC-9E39-CCA38407A0B5}" type="presParOf" srcId="{7E994E49-E31E-264B-BF82-B106554D7558}" destId="{7164FF8B-16E3-F44B-8B0F-967798DEC2FA}" srcOrd="1" destOrd="0" presId="urn:microsoft.com/office/officeart/2005/8/layout/pyramid1"/>
    <dgm:cxn modelId="{42547207-91A4-43BB-8848-70C1AD27BB3D}" type="presParOf" srcId="{7164FF8B-16E3-F44B-8B0F-967798DEC2FA}" destId="{D3E03CAA-9D62-E542-8614-72F704EB9EF1}" srcOrd="0" destOrd="0" presId="urn:microsoft.com/office/officeart/2005/8/layout/pyramid1"/>
    <dgm:cxn modelId="{3EC8802A-28B4-4048-96B6-DA864A72AB13}" type="presParOf" srcId="{7164FF8B-16E3-F44B-8B0F-967798DEC2FA}" destId="{1A311121-D301-4545-9C08-0833B116D9C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F0A5C-6A45-CD46-BE19-2B86C8DC74A2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6B83832F-BAB0-BE4F-98CB-EDD2A86F247B}">
      <dgm:prSet phldrT="[Текст]"/>
      <dgm:spPr>
        <a:solidFill>
          <a:srgbClr val="FF6600"/>
        </a:solidFill>
      </dgm:spPr>
      <dgm:t>
        <a:bodyPr/>
        <a:lstStyle/>
        <a:p>
          <a:r>
            <a:rPr lang="ru-RU" baseline="0" dirty="0" smtClean="0">
              <a:latin typeface="Calibri" panose="020F0502020204030204" pitchFamily="34" charset="0"/>
            </a:rPr>
            <a:t>Сбор данных</a:t>
          </a:r>
          <a:endParaRPr lang="en-US" baseline="0" dirty="0" smtClean="0">
            <a:latin typeface="Calibri" panose="020F0502020204030204" pitchFamily="34" charset="0"/>
          </a:endParaRPr>
        </a:p>
        <a:p>
          <a:endParaRPr lang="ru-RU" baseline="0" dirty="0">
            <a:latin typeface="Calibri" panose="020F0502020204030204" pitchFamily="34" charset="0"/>
          </a:endParaRPr>
        </a:p>
      </dgm:t>
    </dgm:pt>
    <dgm:pt modelId="{4ADC26EC-2BCB-D24B-ACC4-27B30E0A0EC8}" type="parTrans" cxnId="{1610223B-9BD2-C14A-9E8D-D7B942420E38}">
      <dgm:prSet/>
      <dgm:spPr/>
      <dgm:t>
        <a:bodyPr/>
        <a:lstStyle/>
        <a:p>
          <a:endParaRPr lang="ru-RU"/>
        </a:p>
      </dgm:t>
    </dgm:pt>
    <dgm:pt modelId="{4AF18FD2-5F02-994B-8E52-BCC207C46AB9}" type="sibTrans" cxnId="{1610223B-9BD2-C14A-9E8D-D7B942420E38}">
      <dgm:prSet/>
      <dgm:spPr/>
      <dgm:t>
        <a:bodyPr/>
        <a:lstStyle/>
        <a:p>
          <a:endParaRPr lang="ru-RU"/>
        </a:p>
      </dgm:t>
    </dgm:pt>
    <dgm:pt modelId="{F231E4E4-487B-2343-A5A6-FEF5A2A5D0E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700" baseline="0" dirty="0" smtClean="0">
              <a:latin typeface="Calibri" panose="020F0502020204030204" pitchFamily="34" charset="0"/>
            </a:rPr>
            <a:t>Получение результата</a:t>
          </a:r>
          <a:endParaRPr lang="ru-RU" sz="1700" baseline="0" dirty="0">
            <a:latin typeface="Calibri" panose="020F0502020204030204" pitchFamily="34" charset="0"/>
          </a:endParaRPr>
        </a:p>
      </dgm:t>
    </dgm:pt>
    <dgm:pt modelId="{4BA6B3AB-9749-DC49-BE0F-E9EEA237CBC5}" type="parTrans" cxnId="{82A3C4A8-5FB6-4B47-84C1-CE72E3DF6191}">
      <dgm:prSet/>
      <dgm:spPr/>
      <dgm:t>
        <a:bodyPr/>
        <a:lstStyle/>
        <a:p>
          <a:endParaRPr lang="ru-RU"/>
        </a:p>
      </dgm:t>
    </dgm:pt>
    <dgm:pt modelId="{AC49AB4A-758C-8F40-9411-94A4C2C20B17}" type="sibTrans" cxnId="{82A3C4A8-5FB6-4B47-84C1-CE72E3DF6191}">
      <dgm:prSet/>
      <dgm:spPr/>
      <dgm:t>
        <a:bodyPr/>
        <a:lstStyle/>
        <a:p>
          <a:endParaRPr lang="ru-RU"/>
        </a:p>
      </dgm:t>
    </dgm:pt>
    <dgm:pt modelId="{F06E23F4-90CA-7547-B875-6708F2E8D002}" type="pres">
      <dgm:prSet presAssocID="{344F0A5C-6A45-CD46-BE19-2B86C8DC74A2}" presName="Name0" presStyleCnt="0">
        <dgm:presLayoutVars>
          <dgm:dir/>
          <dgm:animLvl val="lvl"/>
          <dgm:resizeHandles val="exact"/>
        </dgm:presLayoutVars>
      </dgm:prSet>
      <dgm:spPr/>
    </dgm:pt>
    <dgm:pt modelId="{6867D0CE-5BF6-1B46-AE18-A910910DF72D}" type="pres">
      <dgm:prSet presAssocID="{6B83832F-BAB0-BE4F-98CB-EDD2A86F247B}" presName="Name8" presStyleCnt="0"/>
      <dgm:spPr/>
    </dgm:pt>
    <dgm:pt modelId="{F63163B5-2BCF-DD40-B7A2-47A6AC7254A1}" type="pres">
      <dgm:prSet presAssocID="{6B83832F-BAB0-BE4F-98CB-EDD2A86F247B}" presName="level" presStyleLbl="node1" presStyleIdx="0" presStyleCnt="2" custScaleY="2194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C08A7-C3A2-AB4A-B92E-F51883D343D3}" type="pres">
      <dgm:prSet presAssocID="{6B83832F-BAB0-BE4F-98CB-EDD2A86F24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41ECC-F8CA-CC4E-A9E6-7E9085C705C1}" type="pres">
      <dgm:prSet presAssocID="{F231E4E4-487B-2343-A5A6-FEF5A2A5D0E5}" presName="Name8" presStyleCnt="0"/>
      <dgm:spPr/>
    </dgm:pt>
    <dgm:pt modelId="{EAF34355-2E90-3540-8CDA-E9A6F7B1CA01}" type="pres">
      <dgm:prSet presAssocID="{F231E4E4-487B-2343-A5A6-FEF5A2A5D0E5}" presName="level" presStyleLbl="node1" presStyleIdx="1" presStyleCnt="2" custScaleX="1049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E5F94-9A19-BA48-8204-7EDB40381458}" type="pres">
      <dgm:prSet presAssocID="{F231E4E4-487B-2343-A5A6-FEF5A2A5D0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72A76-4AF1-4FBD-A6A0-0FC658D63008}" type="presOf" srcId="{F231E4E4-487B-2343-A5A6-FEF5A2A5D0E5}" destId="{EAF34355-2E90-3540-8CDA-E9A6F7B1CA01}" srcOrd="0" destOrd="0" presId="urn:microsoft.com/office/officeart/2005/8/layout/pyramid3"/>
    <dgm:cxn modelId="{E7CA1B26-B044-459F-B158-4972E6C86D97}" type="presOf" srcId="{344F0A5C-6A45-CD46-BE19-2B86C8DC74A2}" destId="{F06E23F4-90CA-7547-B875-6708F2E8D002}" srcOrd="0" destOrd="0" presId="urn:microsoft.com/office/officeart/2005/8/layout/pyramid3"/>
    <dgm:cxn modelId="{1610223B-9BD2-C14A-9E8D-D7B942420E38}" srcId="{344F0A5C-6A45-CD46-BE19-2B86C8DC74A2}" destId="{6B83832F-BAB0-BE4F-98CB-EDD2A86F247B}" srcOrd="0" destOrd="0" parTransId="{4ADC26EC-2BCB-D24B-ACC4-27B30E0A0EC8}" sibTransId="{4AF18FD2-5F02-994B-8E52-BCC207C46AB9}"/>
    <dgm:cxn modelId="{82A3C4A8-5FB6-4B47-84C1-CE72E3DF6191}" srcId="{344F0A5C-6A45-CD46-BE19-2B86C8DC74A2}" destId="{F231E4E4-487B-2343-A5A6-FEF5A2A5D0E5}" srcOrd="1" destOrd="0" parTransId="{4BA6B3AB-9749-DC49-BE0F-E9EEA237CBC5}" sibTransId="{AC49AB4A-758C-8F40-9411-94A4C2C20B17}"/>
    <dgm:cxn modelId="{D2E8FDB1-0D3F-4204-9CFD-3DC5559E375B}" type="presOf" srcId="{6B83832F-BAB0-BE4F-98CB-EDD2A86F247B}" destId="{F63163B5-2BCF-DD40-B7A2-47A6AC7254A1}" srcOrd="0" destOrd="0" presId="urn:microsoft.com/office/officeart/2005/8/layout/pyramid3"/>
    <dgm:cxn modelId="{84AD02A1-E4D5-4BF0-90BB-A486686A9507}" type="presOf" srcId="{F231E4E4-487B-2343-A5A6-FEF5A2A5D0E5}" destId="{990E5F94-9A19-BA48-8204-7EDB40381458}" srcOrd="1" destOrd="0" presId="urn:microsoft.com/office/officeart/2005/8/layout/pyramid3"/>
    <dgm:cxn modelId="{807039E3-553F-44C8-91ED-E7DFC8711648}" type="presOf" srcId="{6B83832F-BAB0-BE4F-98CB-EDD2A86F247B}" destId="{4F7C08A7-C3A2-AB4A-B92E-F51883D343D3}" srcOrd="1" destOrd="0" presId="urn:microsoft.com/office/officeart/2005/8/layout/pyramid3"/>
    <dgm:cxn modelId="{425D847B-6B42-43CD-905A-10484C6342A9}" type="presParOf" srcId="{F06E23F4-90CA-7547-B875-6708F2E8D002}" destId="{6867D0CE-5BF6-1B46-AE18-A910910DF72D}" srcOrd="0" destOrd="0" presId="urn:microsoft.com/office/officeart/2005/8/layout/pyramid3"/>
    <dgm:cxn modelId="{FBE9F936-64EA-4D64-B472-18A004A14EA4}" type="presParOf" srcId="{6867D0CE-5BF6-1B46-AE18-A910910DF72D}" destId="{F63163B5-2BCF-DD40-B7A2-47A6AC7254A1}" srcOrd="0" destOrd="0" presId="urn:microsoft.com/office/officeart/2005/8/layout/pyramid3"/>
    <dgm:cxn modelId="{01A2E147-FF7C-4679-833B-EFA4C304B77A}" type="presParOf" srcId="{6867D0CE-5BF6-1B46-AE18-A910910DF72D}" destId="{4F7C08A7-C3A2-AB4A-B92E-F51883D343D3}" srcOrd="1" destOrd="0" presId="urn:microsoft.com/office/officeart/2005/8/layout/pyramid3"/>
    <dgm:cxn modelId="{F855906E-5497-4254-AAA2-624D7FF74A6D}" type="presParOf" srcId="{F06E23F4-90CA-7547-B875-6708F2E8D002}" destId="{39841ECC-F8CA-CC4E-A9E6-7E9085C705C1}" srcOrd="1" destOrd="0" presId="urn:microsoft.com/office/officeart/2005/8/layout/pyramid3"/>
    <dgm:cxn modelId="{D575DD98-6827-4DC1-94CE-596D1EB8E450}" type="presParOf" srcId="{39841ECC-F8CA-CC4E-A9E6-7E9085C705C1}" destId="{EAF34355-2E90-3540-8CDA-E9A6F7B1CA01}" srcOrd="0" destOrd="0" presId="urn:microsoft.com/office/officeart/2005/8/layout/pyramid3"/>
    <dgm:cxn modelId="{FF72085F-8480-4AA3-B231-4A1780F77FC7}" type="presParOf" srcId="{39841ECC-F8CA-CC4E-A9E6-7E9085C705C1}" destId="{990E5F94-9A19-BA48-8204-7EDB4038145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4BFA3-3C55-A546-B4D3-5C6A6B36A201}">
      <dsp:nvSpPr>
        <dsp:cNvPr id="0" name=""/>
        <dsp:cNvSpPr/>
      </dsp:nvSpPr>
      <dsp:spPr>
        <a:xfrm>
          <a:off x="1671525" y="0"/>
          <a:ext cx="1184519" cy="1194568"/>
        </a:xfrm>
        <a:prstGeom prst="trapezoid">
          <a:avLst>
            <a:gd name="adj" fmla="val 49064"/>
          </a:avLst>
        </a:prstGeom>
        <a:solidFill>
          <a:srgbClr val="FF6600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baseline="0" dirty="0" smtClean="0"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baseline="0" dirty="0" smtClean="0"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Calibri" panose="020F0502020204030204" pitchFamily="34" charset="0"/>
            </a:rPr>
            <a:t>Сбор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Calibri" panose="020F0502020204030204" pitchFamily="34" charset="0"/>
            </a:rPr>
            <a:t>данных</a:t>
          </a:r>
          <a:endParaRPr lang="ru-RU" sz="1600" kern="1200" baseline="0" dirty="0">
            <a:latin typeface="Calibri" panose="020F0502020204030204" pitchFamily="34" charset="0"/>
          </a:endParaRPr>
        </a:p>
      </dsp:txBody>
      <dsp:txXfrm>
        <a:off x="1671525" y="0"/>
        <a:ext cx="1184519" cy="1194568"/>
      </dsp:txXfrm>
    </dsp:sp>
    <dsp:sp modelId="{D3E03CAA-9D62-E542-8614-72F704EB9EF1}">
      <dsp:nvSpPr>
        <dsp:cNvPr id="0" name=""/>
        <dsp:cNvSpPr/>
      </dsp:nvSpPr>
      <dsp:spPr>
        <a:xfrm>
          <a:off x="0" y="1194568"/>
          <a:ext cx="4519085" cy="3449765"/>
        </a:xfrm>
        <a:prstGeom prst="trapezoid">
          <a:avLst>
            <a:gd name="adj" fmla="val 48652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baseline="0" dirty="0" smtClean="0">
              <a:latin typeface="Calibri" panose="020F0502020204030204" pitchFamily="34" charset="0"/>
            </a:rPr>
            <a:t>Получение</a:t>
          </a:r>
          <a:r>
            <a:rPr lang="ru-RU" sz="4400" kern="1200" dirty="0" smtClean="0"/>
            <a:t> </a:t>
          </a:r>
          <a:r>
            <a:rPr lang="ru-RU" sz="4400" kern="1200" baseline="0" dirty="0" smtClean="0">
              <a:latin typeface="Calibri" panose="020F0502020204030204" pitchFamily="34" charset="0"/>
            </a:rPr>
            <a:t>результата</a:t>
          </a:r>
          <a:endParaRPr lang="ru-RU" sz="4400" kern="1200" baseline="0" dirty="0">
            <a:latin typeface="Calibri" panose="020F0502020204030204" pitchFamily="34" charset="0"/>
          </a:endParaRPr>
        </a:p>
      </dsp:txBody>
      <dsp:txXfrm>
        <a:off x="790840" y="1194568"/>
        <a:ext cx="2937405" cy="3449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163B5-2BCF-DD40-B7A2-47A6AC7254A1}">
      <dsp:nvSpPr>
        <dsp:cNvPr id="0" name=""/>
        <dsp:cNvSpPr/>
      </dsp:nvSpPr>
      <dsp:spPr>
        <a:xfrm rot="10800000">
          <a:off x="0" y="0"/>
          <a:ext cx="4142933" cy="3190666"/>
        </a:xfrm>
        <a:prstGeom prst="trapezoid">
          <a:avLst>
            <a:gd name="adj" fmla="val 44602"/>
          </a:avLst>
        </a:prstGeom>
        <a:solidFill>
          <a:srgbClr val="FF6600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baseline="0" dirty="0" smtClean="0">
              <a:latin typeface="Calibri" panose="020F0502020204030204" pitchFamily="34" charset="0"/>
            </a:rPr>
            <a:t>Сбор данных</a:t>
          </a:r>
          <a:endParaRPr lang="en-US" sz="6200" kern="1200" baseline="0" dirty="0" smtClean="0">
            <a:latin typeface="Calibri" panose="020F0502020204030204" pitchFamily="34" charset="0"/>
          </a:endParaRPr>
        </a:p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baseline="0" dirty="0">
            <a:latin typeface="Calibri" panose="020F0502020204030204" pitchFamily="34" charset="0"/>
          </a:endParaRPr>
        </a:p>
      </dsp:txBody>
      <dsp:txXfrm rot="-10800000">
        <a:off x="725013" y="0"/>
        <a:ext cx="2692906" cy="3190666"/>
      </dsp:txXfrm>
    </dsp:sp>
    <dsp:sp modelId="{EAF34355-2E90-3540-8CDA-E9A6F7B1CA01}">
      <dsp:nvSpPr>
        <dsp:cNvPr id="0" name=""/>
        <dsp:cNvSpPr/>
      </dsp:nvSpPr>
      <dsp:spPr>
        <a:xfrm rot="10800000">
          <a:off x="1391020" y="3190666"/>
          <a:ext cx="1360891" cy="1453666"/>
        </a:xfrm>
        <a:prstGeom prst="trapezoid">
          <a:avLst>
            <a:gd name="adj" fmla="val 47643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latin typeface="Calibri" panose="020F0502020204030204" pitchFamily="34" charset="0"/>
            </a:rPr>
            <a:t>Получение результата</a:t>
          </a:r>
          <a:endParaRPr lang="ru-RU" sz="1700" kern="1200" baseline="0" dirty="0">
            <a:latin typeface="Calibri" panose="020F0502020204030204" pitchFamily="34" charset="0"/>
          </a:endParaRPr>
        </a:p>
      </dsp:txBody>
      <dsp:txXfrm rot="-10800000">
        <a:off x="1391020" y="3190666"/>
        <a:ext cx="1360891" cy="1453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0.08325</cdr:x>
      <cdr:y>0.86457</cdr:y>
    </cdr:from>
    <cdr:to>
      <cdr:x>0.56381</cdr:x>
      <cdr:y>0.96817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21699" y="2371691"/>
          <a:ext cx="2434281" cy="28420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12A2C-E62A-324E-B8BF-8A0342510CFC}" type="datetimeFigureOut">
              <a:rPr lang="ru-RU" smtClean="0"/>
              <a:t>15.07.2015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931E4-2214-7648-88E5-608848C07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1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7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Дальше проводится ОЦЕНКА</a:t>
            </a:r>
            <a:r>
              <a:rPr lang="ru-RU" baseline="0" dirty="0" smtClean="0"/>
              <a:t> эффективности управления активами. </a:t>
            </a:r>
          </a:p>
          <a:p>
            <a:r>
              <a:rPr lang="ru-RU" baseline="0" dirty="0" smtClean="0"/>
              <a:t>Для этого доходности портфелей сравнивают с рыночными индикаторами, такими как индекс Московской биржи, </a:t>
            </a:r>
            <a:r>
              <a:rPr lang="en-US" baseline="0" dirty="0" smtClean="0"/>
              <a:t>RUPCI, RUPMI </a:t>
            </a:r>
            <a:r>
              <a:rPr lang="ru-RU" baseline="0" dirty="0" smtClean="0"/>
              <a:t>и т.д. </a:t>
            </a:r>
          </a:p>
          <a:p>
            <a:r>
              <a:rPr lang="ru-RU" baseline="0" dirty="0" smtClean="0"/>
              <a:t>Можно создавать собственные индексы и сравнивать с ними. </a:t>
            </a:r>
          </a:p>
          <a:p>
            <a:r>
              <a:rPr lang="ru-RU" baseline="0" dirty="0" smtClean="0"/>
              <a:t>А можно сравнивать доходности портфелей УК между собой.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0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мы сравниваем результаты работы</a:t>
            </a:r>
            <a:r>
              <a:rPr lang="ru-RU" baseline="0" dirty="0" smtClean="0"/>
              <a:t> каждой УК с различными инструментами. </a:t>
            </a:r>
          </a:p>
          <a:p>
            <a:r>
              <a:rPr lang="ru-RU" baseline="0" dirty="0" smtClean="0"/>
              <a:t>Это дает Фонду четкое понимание, какая УК с какой категорией бумаг и как работает. </a:t>
            </a:r>
          </a:p>
          <a:p>
            <a:r>
              <a:rPr lang="ru-RU" baseline="0" dirty="0" smtClean="0"/>
              <a:t>Например, УК Менеджмент лучше всего работает с Акциями и не так эффективно управляет корпоративными облигациями. </a:t>
            </a:r>
          </a:p>
          <a:p>
            <a:r>
              <a:rPr lang="ru-RU" baseline="0" dirty="0" smtClean="0"/>
              <a:t>А УК Проект отлично работает с госбумагами, но хуже работает с субфедеральными облигациями. </a:t>
            </a:r>
          </a:p>
          <a:p>
            <a:r>
              <a:rPr lang="ru-RU" baseline="0" dirty="0" smtClean="0"/>
              <a:t>И такие сравнения в </a:t>
            </a:r>
            <a:r>
              <a:rPr lang="en-US" baseline="0" dirty="0" smtClean="0"/>
              <a:t>GAMA </a:t>
            </a:r>
            <a:r>
              <a:rPr lang="ru-RU" baseline="0" dirty="0" smtClean="0"/>
              <a:t>можно проводить еще по 15 различным категориям (по сектору экономики, по эмитенту, по конкретному инструменту и т.д.) </a:t>
            </a:r>
          </a:p>
          <a:p>
            <a:r>
              <a:rPr lang="ru-RU" baseline="0" dirty="0" smtClean="0"/>
              <a:t>Эта бесценная информация позволяет Фонду принимать взвешенные, аргументированные инвестиционные решения.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0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я уже говорил, важно не только видеть</a:t>
            </a:r>
            <a:r>
              <a:rPr lang="ru-RU" baseline="0" dirty="0" smtClean="0"/>
              <a:t> результаты управления, но и понимать причины этих результатов. </a:t>
            </a:r>
          </a:p>
          <a:p>
            <a:r>
              <a:rPr lang="ru-RU" baseline="0" dirty="0" smtClean="0"/>
              <a:t>Это результат сделок, волатильности рынка или курсов валют…</a:t>
            </a:r>
          </a:p>
          <a:p>
            <a:r>
              <a:rPr lang="ru-RU" baseline="0" dirty="0" smtClean="0"/>
              <a:t>Здесь мы видим, что в целом по Фонду максимальное положительное влияние на итоговый результат оказала прибыль от бухгалтерской переоценки накопленного дохода, а максимальное отрицательное влияние – оказал убыток от рыночной переоценки по телу облигаций. </a:t>
            </a:r>
          </a:p>
          <a:p>
            <a:r>
              <a:rPr lang="ru-RU" baseline="0" dirty="0" smtClean="0"/>
              <a:t>При этом максимальную прибыль из всех инструментов Фонду принес депозит в Сбербанке, а максимальный убыток - акции Мечела…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5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мы в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GAMA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понимаем под КОНТРОЛЕМ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РИСКОВ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контроль инвестиционной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декларации каждого портфеля УК и в целом Фонда.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расчет показателей риска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модифицированная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дюрация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выраженная в деньгах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определение эшелонов ликвидности бумаг.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контроль за кредитным качеством своих активов.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стресс-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тестинг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5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Контролировать инвестиционную декларацию можно не только по УК, но и в целом по ПН, ПР Фонда.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видите не только само нарушение, но и все активы, которые попадают под это нарушение.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9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этих графиках ясно видно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риск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максимальных потерь Фонда сконцентрирован в облигациях, и, в частности, в облигациях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дюрацией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1 до 2 лет.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показано, какие конкретно акции и облигации в портфелях несут максимальный риск.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80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Данный отчет демонстрирует, что максимальную долю в портфеле Фонда занимают активы со средним эшелоном ликвидности. Эти же активы самые доходные, но и максимально рискованные.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5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нами структура Фонда по кредитным рейтингам. Ниже ясно видно, бумаги с каким рейтингом имеют максимальный риск и какую доходность при этом дают.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 создавать собственный рейтинг активов и контролировать доходность и риск в разрезе этого рейтинга.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21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Важную часть в риск-менеджменте играет стресс-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тестинг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портфелей.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GAMA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стресс-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тестинг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основан на построении кривых доходности по заданной категории бумаг, как некоей модели рынка.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Дальше анализируется поведение выбранного портфеля при изменении этой кривой доходности.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правом графике показано, как будет изменяться стоимость портфеля Фонда если сдвигать кривую доходности на 5 и 10% вверх и вниз. Четко видно, что максимальные колебания стоимости портфеля </a:t>
            </a:r>
            <a:r>
              <a:rPr lang="ru-RU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определяются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бумагами,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дюрация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которых от 1-2 лет и от 7-8 лет.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на нижнем графике видно, что максимальная доля активов портфеля и, в частности, корпоративных облигаций, сконцентрирована в бумагах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дюрацией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1-2 года.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Видимо, это и является источником повышенного риска для портфеля.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Таких отчетов и графиков в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GAMA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создавать достаточно много. Главное понимать, что Вы хотели бы увидеть или показать?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 этих отчетов, их вид, структура, информативность могут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выходить далеко за рамки того, что сейчас многие Фонды получают от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 и СД!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заметьте,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 данные Вы получаете самостоятельно и в любой момент времени! Вы ни от кого не зависите!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5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Пользуясь случаем хочу сказать нашим клиентам спасибо от нашей компании за то, что выбрали нас!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те Фонды, которые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подошли к вопросу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контроля за инвестициями и риск-менеджменту у себя не формально!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не говорю, что другие Фонды этим не озадачились!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 хочу отметить, что именно эти Фонды с нами уже точно </a:t>
            </a: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выстраивают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свою работу так, как того требует рыночная ситуация и регулятор.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7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давно звучат призывы регулятора, что НПФ должны самостоятельно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свои активы и контролировать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свои риски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многих Фондов, пока (в силу разных причин) эти слова носят больше формальный характер.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Хотелось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коротко проиллюстрировать, что может для Фондов скрываться под привычными уже словами «МОНИТОРИНГ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АКТИВОВ, КОНТРОЛЬ РИСКОВ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80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я говорил, существенную роль в мониторинге активов Фонда играют качественные первичные данные от УК.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нашей службы внедрения и поддержки отдельное спасибо специалистам этих двух УК.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нашем внутреннем рейтинге эти компании первые по оперативности и качеству предоставляемых данных для Фондов.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32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1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мы в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GAMA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понимаем под МОНИТОРИНГОМ активов?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– это не складывание отчетов от УК в папку каждый день.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- это регулярный сбор информации, которая определенным образом обрабатывается, группируется, фильтруется.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Определяется состояние и структура портфелей.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Дальше, определяются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результаты управления.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Эффективность определили, дальше это оценка этой эффективности. Т.е. чтобы понять, хороший у нас результат или плохой, надо его с чем-нибудь сравнить.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наконец, выделение источников эффективности управления. Т.е. необходимо четко понимать, что явилось причиной полученных результатов? Это результат сделок, волатильности рынка, или изменения курсов валют и т.д.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5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я уже сказал, мониторинг активов начинается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сбора информации.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как бензин для авто – если бензин плохой, то даже самый хороший автомобиль не поедет. 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Фонды, которые сейчас работают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GAMA,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получают от каждой УК первичные данные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сделкам и движению денег.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все отлажено, то сбор данных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занимает не более 10% времени работы в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GAMA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Время ограничено, поэтому</a:t>
            </a:r>
            <a:r>
              <a:rPr lang="ru-RU" baseline="0" dirty="0" smtClean="0"/>
              <a:t> я с</a:t>
            </a:r>
            <a:r>
              <a:rPr lang="ru-RU" dirty="0" smtClean="0"/>
              <a:t>ейчас не буду Вам показывать программу.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</a:t>
            </a:r>
            <a:r>
              <a:rPr lang="ru-RU" baseline="0" dirty="0" smtClean="0"/>
              <a:t> ее возможностями можно познакомиться в брошюре, на нашем стенде или на демонстрации.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Я просто покажу результаты ее работы в виде небольшого набора аналитических отчетов, который Фонды могли бы использовать, например, для инвестиционного комитета или для общения с управляющей компанией.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6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Фонд,</a:t>
            </a:r>
            <a:r>
              <a:rPr lang="ru-RU" baseline="0" dirty="0" smtClean="0"/>
              <a:t> который использует </a:t>
            </a:r>
            <a:r>
              <a:rPr lang="en-US" baseline="0" dirty="0" smtClean="0"/>
              <a:t>GAMA</a:t>
            </a:r>
            <a:r>
              <a:rPr lang="ru-RU" baseline="0" dirty="0" smtClean="0"/>
              <a:t>, в любой момент времени Фонд видит состояние активов Фонда по каждому инструменту, по группе инструментов, по портфелю, по группе портфелей. На текущий момент в </a:t>
            </a:r>
            <a:r>
              <a:rPr lang="en-US" baseline="0" dirty="0" smtClean="0"/>
              <a:t>GAMA</a:t>
            </a:r>
            <a:r>
              <a:rPr lang="ru-RU" baseline="0" dirty="0" smtClean="0"/>
              <a:t> по каждому портфелю, по каждой позиции портфеля рассчитывается более 150 аналитических показателей.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Только финансовых результатов в </a:t>
            </a:r>
            <a:r>
              <a:rPr lang="en-US" baseline="0" dirty="0" smtClean="0"/>
              <a:t>GAMA </a:t>
            </a:r>
            <a:r>
              <a:rPr lang="ru-RU" baseline="0" dirty="0" smtClean="0"/>
              <a:t>больше 20 показателей.</a:t>
            </a:r>
            <a:endParaRPr lang="ru-RU" dirty="0" smtClean="0"/>
          </a:p>
          <a:p>
            <a:r>
              <a:rPr lang="ru-RU" baseline="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0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Фонд видит структуру своих активов по портфелю каждой УК</a:t>
            </a:r>
            <a:r>
              <a:rPr lang="en-US" baseline="0" dirty="0" smtClean="0"/>
              <a:t>, </a:t>
            </a:r>
            <a:r>
              <a:rPr lang="ru-RU" baseline="0" dirty="0" smtClean="0"/>
              <a:t>по отдельной группе инструментов, по дюрации, по котировальному листу.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Это дает информацию Фонду о том, где сконцентрированы его активы.</a:t>
            </a:r>
          </a:p>
          <a:p>
            <a:r>
              <a:rPr lang="ru-RU" baseline="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Далее </a:t>
            </a:r>
            <a:r>
              <a:rPr lang="en-US" baseline="0" dirty="0" smtClean="0"/>
              <a:t>GAMA</a:t>
            </a:r>
            <a:r>
              <a:rPr lang="ru-RU" baseline="0" dirty="0" smtClean="0"/>
              <a:t> рассчитывает результаты управления портфелями Фонда.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Фонд видит, какая из УК наиболее или наименее эффективна на заданном интервале времени, какие инструменты приносят максимальную и минимальную доходность.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4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Перед Вами результаты управления активами Фонда в разрезе секторов экономики, в разрезе уровней котировальных листов, в разрезе категорий дюрации инструментов.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3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Фонд получает полную</a:t>
            </a:r>
            <a:r>
              <a:rPr lang="ru-RU" baseline="0" dirty="0" smtClean="0"/>
              <a:t> </a:t>
            </a:r>
            <a:r>
              <a:rPr lang="ru-RU" dirty="0" smtClean="0"/>
              <a:t>информацию о результатах</a:t>
            </a:r>
            <a:r>
              <a:rPr lang="ru-RU" baseline="0" dirty="0" smtClean="0"/>
              <a:t> управления активами вплоть до результатов по конкретной бумаге.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Здесь Вы видите 5 лучших и 5 худших по доходности акций, 5 лучших и 5 худших по доходности облигаций.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31E4-2214-7648-88E5-608848C070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3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July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July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July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://futurenpf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pfsng.ru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034472" y="1916545"/>
            <a:ext cx="7543800" cy="188191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Century Gothic" panose="020B0502020202020204" pitchFamily="34" charset="0"/>
              </a:rPr>
              <a:t>GAMA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8839" y="3433219"/>
            <a:ext cx="6723312" cy="6858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Calibri" panose="020F0502020204030204" pitchFamily="34" charset="0"/>
              </a:rPr>
              <a:t>НОВЫЙ ВЗГЛЯД НА РАБОТУ НПФ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5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01064624"/>
              </p:ext>
            </p:extLst>
          </p:nvPr>
        </p:nvGraphicFramePr>
        <p:xfrm>
          <a:off x="274058" y="1654629"/>
          <a:ext cx="8657302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азвание 2"/>
          <p:cNvSpPr txBox="1">
            <a:spLocks/>
          </p:cNvSpPr>
          <p:nvPr/>
        </p:nvSpPr>
        <p:spPr>
          <a:xfrm>
            <a:off x="560185" y="353050"/>
            <a:ext cx="3010329" cy="64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latin typeface="Calibri"/>
                <a:cs typeface="Calibri"/>
              </a:rPr>
              <a:t>МОНИТОРИНГ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975428" y="937719"/>
            <a:ext cx="595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ОЦЕНКА ЭФФЕКТИВНОСТИ – СРАВНЕНИЕ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69308" y="5338119"/>
            <a:ext cx="766119" cy="321276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742303" y="2903838"/>
            <a:ext cx="160638" cy="2434281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275438" y="5338119"/>
            <a:ext cx="1050912" cy="321276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829697" y="4176584"/>
            <a:ext cx="1915298" cy="116153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685006" y="5338119"/>
            <a:ext cx="976183" cy="321276"/>
          </a:xfrm>
          <a:prstGeom prst="round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880023" y="3064476"/>
            <a:ext cx="2940908" cy="2273643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498757" y="5338119"/>
            <a:ext cx="1025611" cy="321276"/>
          </a:xfrm>
          <a:prstGeom prst="round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flipH="1" flipV="1">
            <a:off x="2693773" y="2792627"/>
            <a:ext cx="3317790" cy="2545492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21721"/>
              </p:ext>
            </p:extLst>
          </p:nvPr>
        </p:nvGraphicFramePr>
        <p:xfrm>
          <a:off x="322570" y="1476949"/>
          <a:ext cx="4057700" cy="260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009936"/>
              </p:ext>
            </p:extLst>
          </p:nvPr>
        </p:nvGraphicFramePr>
        <p:xfrm>
          <a:off x="322571" y="4302303"/>
          <a:ext cx="4057699" cy="238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434898"/>
              </p:ext>
            </p:extLst>
          </p:nvPr>
        </p:nvGraphicFramePr>
        <p:xfrm>
          <a:off x="4675239" y="1476949"/>
          <a:ext cx="4234677" cy="260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242630"/>
              </p:ext>
            </p:extLst>
          </p:nvPr>
        </p:nvGraphicFramePr>
        <p:xfrm>
          <a:off x="4675239" y="4302303"/>
          <a:ext cx="4234677" cy="238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Название 2"/>
          <p:cNvSpPr txBox="1">
            <a:spLocks/>
          </p:cNvSpPr>
          <p:nvPr/>
        </p:nvSpPr>
        <p:spPr>
          <a:xfrm>
            <a:off x="661785" y="187563"/>
            <a:ext cx="3010329" cy="64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latin typeface="Calibri"/>
                <a:cs typeface="Calibri"/>
              </a:rPr>
              <a:t>МОНИТОРИНГ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0570" y="731544"/>
            <a:ext cx="578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ОЦЕНКА ЭФФЕКТИВНОСТИ – СРАВНЕНИЕ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416" y="1865870"/>
            <a:ext cx="1013254" cy="691979"/>
          </a:xfrm>
          <a:prstGeom prst="round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72114" y="5276335"/>
            <a:ext cx="492113" cy="119860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61535" y="2557849"/>
            <a:ext cx="2510579" cy="271848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687596" y="1865869"/>
            <a:ext cx="811161" cy="2026508"/>
          </a:xfrm>
          <a:prstGeom prst="round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81319" y="4782065"/>
            <a:ext cx="667265" cy="169287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498757" y="3323968"/>
            <a:ext cx="2582563" cy="145809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9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3080482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МОНИТОРИНГ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830723" y="735745"/>
            <a:ext cx="612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ВЫДЕЛЕНИЕ ИСТОЧНИКОВ ЭФФЕКТИВНОСТИ</a:t>
            </a:r>
            <a:endParaRPr lang="ru-R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26616"/>
              </p:ext>
            </p:extLst>
          </p:nvPr>
        </p:nvGraphicFramePr>
        <p:xfrm>
          <a:off x="474133" y="1429404"/>
          <a:ext cx="8321525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2991"/>
                <a:gridCol w="775222"/>
                <a:gridCol w="727908"/>
                <a:gridCol w="829815"/>
                <a:gridCol w="1208327"/>
                <a:gridCol w="1211967"/>
                <a:gridCol w="1048188"/>
                <a:gridCol w="1177107"/>
              </a:tblGrid>
              <a:tr h="2019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Актив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 dirty="0">
                          <a:effectLst/>
                          <a:latin typeface="Calibri" panose="020F0502020204030204" pitchFamily="34" charset="0"/>
                        </a:rPr>
                        <a:t>+\- реализованный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 dirty="0">
                          <a:effectLst/>
                          <a:latin typeface="Calibri" panose="020F0502020204030204" pitchFamily="34" charset="0"/>
                        </a:rPr>
                        <a:t>+\- нереализованный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+\- итоговый 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>
                    <a:solidFill>
                      <a:srgbClr val="FFC000"/>
                    </a:solidFill>
                  </a:tcPr>
                </a:tc>
              </a:tr>
              <a:tr h="315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 по телу от продаж</a:t>
                      </a:r>
                      <a:endParaRPr lang="ru-RU" sz="7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 НКД от продаж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НКД от погашений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НКД от переоценок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по телу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по НКД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Акции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-169 946 363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-1 422 164 182,38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-1 592 110 545,52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Корпоративные обл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-31 875 004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19 200 635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425 708 328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866 074 472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-726 467 377,00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419 207 525,83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971 848 580,26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Муниципальные обл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4 176 826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3 182 628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-6 120 439,00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2 167 531,08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3 406 546,78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Субфедеральные обл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-6 802 594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656 939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140 913 031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100 932 530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-171 401 986,77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58 658 863,58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122 956 783,13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Государственные обл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-31 947 960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14 748 140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33 501 760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51 274 538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-36 576 260,96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18 000 858,18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49 001 074,82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Госкорпорации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551 229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976 039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58 890 303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3 272 795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-53 721 603,04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2 313 172,45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12 281 936,07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Ипотечные цб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-1 285 091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30 127 530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37 661 540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effectLst/>
                          <a:latin typeface="Calibri" panose="020F0502020204030204" pitchFamily="34" charset="0"/>
                        </a:rPr>
                        <a:t>-14 918 228,25</a:t>
                      </a:r>
                      <a:endParaRPr lang="ru-RU" sz="700" b="0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16 451 530,00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effectLst/>
                          <a:latin typeface="Calibri" panose="020F0502020204030204" pitchFamily="34" charset="0"/>
                        </a:rPr>
                        <a:t>68 037 281,20</a:t>
                      </a:r>
                      <a:endParaRPr lang="ru-RU" sz="700" b="0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baseline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  <a:endParaRPr lang="ru-RU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-47 190 550</a:t>
                      </a:r>
                      <a:endParaRPr lang="ru-RU" sz="7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35 582 577</a:t>
                      </a:r>
                      <a:endParaRPr lang="ru-RU" sz="7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822 548 138</a:t>
                      </a:r>
                      <a:endParaRPr lang="ru-RU" sz="7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1 385 622 625</a:t>
                      </a:r>
                      <a:endParaRPr lang="ru-RU" sz="7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-2 428 825 469,74</a:t>
                      </a:r>
                      <a:endParaRPr lang="ru-RU" sz="7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695 616 232,54</a:t>
                      </a:r>
                      <a:endParaRPr lang="ru-RU" sz="7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474 915 492,03</a:t>
                      </a:r>
                      <a:endParaRPr lang="ru-RU" sz="7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94" marR="8594" marT="85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092596"/>
              </p:ext>
            </p:extLst>
          </p:nvPr>
        </p:nvGraphicFramePr>
        <p:xfrm>
          <a:off x="441652" y="3806687"/>
          <a:ext cx="30804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00366"/>
              </p:ext>
            </p:extLst>
          </p:nvPr>
        </p:nvGraphicFramePr>
        <p:xfrm>
          <a:off x="3730171" y="3806687"/>
          <a:ext cx="5065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2455817" y="3563004"/>
            <a:ext cx="3582126" cy="13225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91394" y="3563004"/>
            <a:ext cx="1449977" cy="1609887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943600" y="2162432"/>
            <a:ext cx="0" cy="11986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41652" y="1915297"/>
            <a:ext cx="6144499" cy="2471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0476" y="3361038"/>
            <a:ext cx="1235675" cy="2019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51870" y="3361038"/>
            <a:ext cx="1198606" cy="20196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67666" y="4374292"/>
            <a:ext cx="4927994" cy="259492"/>
          </a:xfrm>
          <a:prstGeom prst="round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4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2"/>
          <p:cNvSpPr>
            <a:spLocks noGrp="1"/>
          </p:cNvSpPr>
          <p:nvPr>
            <p:ph type="title"/>
          </p:nvPr>
        </p:nvSpPr>
        <p:spPr>
          <a:xfrm>
            <a:off x="661784" y="559543"/>
            <a:ext cx="7881851" cy="632689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КОНТРОЛЬ РИСКОВ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784" y="1697278"/>
            <a:ext cx="750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КОНТРОЛЬ ИНВЕСТИЦИОННЫХ ДЕКЛАРАЦИЙ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442" y="2647892"/>
            <a:ext cx="748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РАСЧЕТ ПОКАЗАТЕЛЕЙ РИСКА (</a:t>
            </a:r>
            <a:r>
              <a:rPr lang="en-US" sz="2800" dirty="0" err="1" smtClean="0">
                <a:latin typeface="Calibri" panose="020F0502020204030204" pitchFamily="34" charset="0"/>
              </a:rPr>
              <a:t>VaR</a:t>
            </a:r>
            <a:r>
              <a:rPr lang="en-US" sz="2800" dirty="0" smtClean="0">
                <a:latin typeface="Calibri" panose="020F0502020204030204" pitchFamily="34" charset="0"/>
              </a:rPr>
              <a:t>, MD…)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6360" y="4365162"/>
            <a:ext cx="752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КОНТРОЛЬ ЗА КРЕДИТНЫМ КАЧЕСТВОМ 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084" y="3496566"/>
            <a:ext cx="768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ОПРЕДЕЛЕНИЕ ЭШЕЛОНОВ ЛИКВИДНОСТИ ЦБ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5804" y="5253915"/>
            <a:ext cx="567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СТРЕСС-ТЕСТИНГ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3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08325"/>
              </p:ext>
            </p:extLst>
          </p:nvPr>
        </p:nvGraphicFramePr>
        <p:xfrm>
          <a:off x="1088765" y="1460430"/>
          <a:ext cx="6605192" cy="27719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36544"/>
                <a:gridCol w="984014"/>
                <a:gridCol w="590408"/>
                <a:gridCol w="971713"/>
                <a:gridCol w="922513"/>
              </a:tblGrid>
              <a:tr h="303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baseline="0" dirty="0">
                          <a:effectLst/>
                          <a:latin typeface="Calibri" panose="020F0502020204030204" pitchFamily="34" charset="0"/>
                        </a:rPr>
                        <a:t>Название ограничения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baseline="0">
                          <a:effectLst/>
                          <a:latin typeface="Calibri" panose="020F0502020204030204" pitchFamily="34" charset="0"/>
                        </a:rPr>
                        <a:t>Декларация (%)</a:t>
                      </a:r>
                      <a:endParaRPr lang="ru-RU" sz="1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baseline="0">
                          <a:effectLst/>
                          <a:latin typeface="Calibri" panose="020F0502020204030204" pitchFamily="34" charset="0"/>
                        </a:rPr>
                        <a:t>Факт (%)</a:t>
                      </a:r>
                      <a:endParaRPr lang="ru-RU" sz="10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baseline="0" dirty="0">
                          <a:effectLst/>
                          <a:latin typeface="Calibri" panose="020F0502020204030204" pitchFamily="34" charset="0"/>
                        </a:rPr>
                        <a:t>Факт (</a:t>
                      </a:r>
                      <a:r>
                        <a:rPr lang="ru-RU" sz="1000" b="1" u="none" strike="noStrike" baseline="0" dirty="0" err="1"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1000" b="1" u="none" strike="noStrike" baseline="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baseline="0" dirty="0">
                          <a:effectLst/>
                          <a:latin typeface="Calibri" panose="020F0502020204030204" pitchFamily="34" charset="0"/>
                        </a:rPr>
                        <a:t>Не выполнено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235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 dirty="0">
                          <a:effectLst/>
                          <a:latin typeface="Calibri" panose="020F0502020204030204" pitchFamily="34" charset="0"/>
                        </a:rPr>
                        <a:t>Государственные ЦБ РФ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2,81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240 380 613,83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24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Госбумаги субъектов РФ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4,98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426 211 468,82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Муниципальные облигации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91 790 400,00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308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Облигации РХО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67,53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5 778 442 296,68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240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Акции российских эмитентов в форме ОАО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5,58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477 367 520,86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Паи фондов, инвестирующих в иностранные бумаги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287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Ценные бумаги МФО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170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Ипотечные бумаги</a:t>
                      </a:r>
                      <a:endParaRPr lang="ru-RU" sz="1000" b="0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000" b="0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  <a:endParaRPr lang="ru-RU" sz="1000" b="0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93 975 117,42</a:t>
                      </a:r>
                      <a:endParaRPr lang="ru-RU" sz="1000" b="0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Нарушено</a:t>
                      </a:r>
                      <a:endParaRPr lang="ru-RU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>
                    <a:solidFill>
                      <a:srgbClr val="FF5050"/>
                    </a:solidFill>
                  </a:tcPr>
                </a:tc>
              </a:tr>
              <a:tr h="247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Депозиты в рублях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15,52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1 327 919 410,64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Средства на счетах в рублях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 dirty="0"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baseline="0" dirty="0"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baseline="0">
                          <a:effectLst/>
                          <a:latin typeface="Calibri" panose="020F0502020204030204" pitchFamily="34" charset="0"/>
                        </a:rPr>
                        <a:t>94 101 642,84</a:t>
                      </a:r>
                      <a:endParaRPr lang="ru-RU" sz="1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4" marR="8514" marT="8514" marB="0" anchor="b"/>
                </a:tc>
              </a:tr>
            </a:tbl>
          </a:graphicData>
        </a:graphic>
      </p:graphicFrame>
      <p:sp>
        <p:nvSpPr>
          <p:cNvPr id="14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4231948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КОНТРОЛЬ РИСКОВ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30400" y="735745"/>
            <a:ext cx="702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КОНТРОЛЬ ИНВЕСТИЦИННОЙ ДЕКЛАРАЦИИ ФОНДА</a:t>
            </a:r>
            <a:endParaRPr lang="ru-R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10937"/>
              </p:ext>
            </p:extLst>
          </p:nvPr>
        </p:nvGraphicFramePr>
        <p:xfrm>
          <a:off x="2297201" y="4538318"/>
          <a:ext cx="4530982" cy="16338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0660"/>
                <a:gridCol w="937445"/>
                <a:gridCol w="1542877"/>
              </a:tblGrid>
              <a:tr h="227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>
                          <a:effectLst/>
                          <a:latin typeface="Calibri" panose="020F0502020204030204" pitchFamily="34" charset="0"/>
                        </a:rPr>
                        <a:t>Название </a:t>
                      </a:r>
                      <a:r>
                        <a:rPr lang="ru-RU" sz="1100" b="1" u="none" strike="noStrike" baseline="0" dirty="0" err="1">
                          <a:effectLst/>
                          <a:latin typeface="Calibri" panose="020F0502020204030204" pitchFamily="34" charset="0"/>
                        </a:rPr>
                        <a:t>цб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>
                          <a:effectLst/>
                          <a:latin typeface="Calibri" panose="020F0502020204030204" pitchFamily="34" charset="0"/>
                        </a:rPr>
                        <a:t>Факт (%)</a:t>
                      </a:r>
                      <a:endParaRPr lang="ru-RU" sz="11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>
                          <a:effectLst/>
                          <a:latin typeface="Calibri" panose="020F0502020204030204" pitchFamily="34" charset="0"/>
                        </a:rPr>
                        <a:t>Факт (</a:t>
                      </a:r>
                      <a:r>
                        <a:rPr lang="ru-RU" sz="1100" b="1" u="none" strike="noStrike" baseline="0" dirty="0" err="1"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1100" b="1" u="none" strike="noStrike" baseline="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ИА ХМБ-1-01-об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32 639,96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1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ИА ИТБ 2013-1-об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16 900,70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19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АИЖК 2013-1-1-об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32 726 271,42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19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Открытие 1 ИА-1-об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25 063 585,34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5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baseline="0">
                          <a:effectLst/>
                          <a:latin typeface="Calibri" panose="020F0502020204030204" pitchFamily="34" charset="0"/>
                        </a:rPr>
                        <a:t>ДельтаКредит, 10-ИП</a:t>
                      </a:r>
                      <a:endParaRPr lang="ru-RU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baseline="0" dirty="0"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  <a:endParaRPr lang="ru-RU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baseline="0" dirty="0">
                          <a:effectLst/>
                          <a:latin typeface="Calibri" panose="020F0502020204030204" pitchFamily="34" charset="0"/>
                        </a:rPr>
                        <a:t>36 135 720,00</a:t>
                      </a:r>
                      <a:endParaRPr lang="ru-RU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244415" y="3837727"/>
            <a:ext cx="0" cy="78927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655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596986"/>
              </p:ext>
            </p:extLst>
          </p:nvPr>
        </p:nvGraphicFramePr>
        <p:xfrm>
          <a:off x="4383315" y="1197410"/>
          <a:ext cx="4572000" cy="258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254139"/>
              </p:ext>
            </p:extLst>
          </p:nvPr>
        </p:nvGraphicFramePr>
        <p:xfrm>
          <a:off x="4376056" y="38975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5500914" y="2341675"/>
            <a:ext cx="0" cy="169726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94212"/>
              </p:ext>
            </p:extLst>
          </p:nvPr>
        </p:nvGraphicFramePr>
        <p:xfrm>
          <a:off x="171713" y="1197410"/>
          <a:ext cx="3976687" cy="258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4014432" y="2273643"/>
            <a:ext cx="645297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96395"/>
              </p:ext>
            </p:extLst>
          </p:nvPr>
        </p:nvGraphicFramePr>
        <p:xfrm>
          <a:off x="185635" y="3897142"/>
          <a:ext cx="39766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>
            <a:off x="2906879" y="3491021"/>
            <a:ext cx="0" cy="5479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4231948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КОНТРОЛЬ РИСКОВ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0050" y="686191"/>
            <a:ext cx="591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РАСЧЕТ ПОКАЗАТЕЛЕЙ РИСКА (</a:t>
            </a:r>
            <a:r>
              <a:rPr lang="en-US" sz="2400" dirty="0" err="1" smtClean="0">
                <a:latin typeface="Calibri" panose="020F0502020204030204" pitchFamily="34" charset="0"/>
              </a:rPr>
              <a:t>VaR</a:t>
            </a:r>
            <a:r>
              <a:rPr lang="ru-RU" sz="2400" dirty="0" smtClean="0">
                <a:latin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</a:rPr>
              <a:t>MD</a:t>
            </a:r>
            <a:r>
              <a:rPr lang="ru-RU" sz="2400" dirty="0" smtClean="0">
                <a:latin typeface="Calibri" panose="020F0502020204030204" pitchFamily="34" charset="0"/>
              </a:rPr>
              <a:t>…)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25611" y="1964724"/>
            <a:ext cx="3002692" cy="61783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9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861481"/>
              </p:ext>
            </p:extLst>
          </p:nvPr>
        </p:nvGraphicFramePr>
        <p:xfrm>
          <a:off x="560185" y="1300090"/>
          <a:ext cx="4287586" cy="268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246377"/>
              </p:ext>
            </p:extLst>
          </p:nvPr>
        </p:nvGraphicFramePr>
        <p:xfrm>
          <a:off x="2567014" y="4107766"/>
          <a:ext cx="4571999" cy="245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636283"/>
              </p:ext>
            </p:extLst>
          </p:nvPr>
        </p:nvGraphicFramePr>
        <p:xfrm>
          <a:off x="5123542" y="1300089"/>
          <a:ext cx="3780969" cy="263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3592286" y="2264898"/>
            <a:ext cx="1922249" cy="1026942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92286" y="3291840"/>
            <a:ext cx="1255485" cy="247033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4231948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КОНТРОЛЬ РИСКОВ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0666" y="735745"/>
            <a:ext cx="715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ОПРЕДЕЛЕНИЕ ЭШЕЛОНОВ ЛИКВИДНОСТИ АКТИВОВ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9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52602"/>
              </p:ext>
            </p:extLst>
          </p:nvPr>
        </p:nvGraphicFramePr>
        <p:xfrm>
          <a:off x="1618344" y="1197410"/>
          <a:ext cx="62899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607674"/>
              </p:ext>
            </p:extLst>
          </p:nvPr>
        </p:nvGraphicFramePr>
        <p:xfrm>
          <a:off x="4702174" y="4009292"/>
          <a:ext cx="4210051" cy="262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6431"/>
              </p:ext>
            </p:extLst>
          </p:nvPr>
        </p:nvGraphicFramePr>
        <p:xfrm>
          <a:off x="471714" y="4009292"/>
          <a:ext cx="3998686" cy="262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4231948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КОНТРОЛЬ РИСКОВ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4862" y="735745"/>
            <a:ext cx="705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КОНТРОЛЬ ЗА КРЕДИТНЫМ КАЧЕСТВОМ АКТИВОВ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3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4231948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КОНТРОЛЬ РИСКОВ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4886" y="735745"/>
            <a:ext cx="403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СТРЕСС-ТЕСТИНГ ПОРТФЕЛЕЙ</a:t>
            </a:r>
            <a:endParaRPr lang="ru-R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042917"/>
              </p:ext>
            </p:extLst>
          </p:nvPr>
        </p:nvGraphicFramePr>
        <p:xfrm>
          <a:off x="4284616" y="1292002"/>
          <a:ext cx="4678269" cy="239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51" y="1303844"/>
            <a:ext cx="3849109" cy="2210065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120587"/>
              </p:ext>
            </p:extLst>
          </p:nvPr>
        </p:nvGraphicFramePr>
        <p:xfrm>
          <a:off x="237249" y="3869757"/>
          <a:ext cx="87256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953589" y="2090057"/>
            <a:ext cx="0" cy="404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847703" y="2356014"/>
            <a:ext cx="0" cy="361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27131" y="2717074"/>
            <a:ext cx="718457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48594" y="3239589"/>
            <a:ext cx="2103122" cy="185492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531429" y="3108960"/>
            <a:ext cx="1724297" cy="151529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290831" y="2711913"/>
            <a:ext cx="2726659" cy="9144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Century Gothic" panose="020B0502020202020204" pitchFamily="34" charset="0"/>
                <a:cs typeface="Calibri"/>
              </a:rPr>
              <a:t>GAMA</a:t>
            </a:r>
            <a:endParaRPr lang="ru-RU" sz="6000" b="1" dirty="0"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5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310" y="5418888"/>
            <a:ext cx="2419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http://data.investfunds.ru/npf/logos/109/l_Logo-NPF-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577" y="1997538"/>
            <a:ext cx="2181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643681"/>
            <a:ext cx="24860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 descr="http://www.npfsng.ru/images/logo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9881" y="1325420"/>
            <a:ext cx="2514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4317" y="5313552"/>
            <a:ext cx="1928091" cy="1242548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157" y="3850756"/>
            <a:ext cx="3175000" cy="1270000"/>
          </a:xfrm>
          <a:prstGeom prst="rect">
            <a:avLst/>
          </a:prstGeom>
        </p:spPr>
      </p:pic>
      <p:pic>
        <p:nvPicPr>
          <p:cNvPr id="18" name="Рисунок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7490" y="4264372"/>
            <a:ext cx="2743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1" descr="cid:image001.jpg@01D072CD.BFDB0B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21" y="388500"/>
            <a:ext cx="3198669" cy="7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futurenpf.ru/images/logo.pn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55" y="324472"/>
            <a:ext cx="169545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26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63605" y="3660293"/>
            <a:ext cx="5349138" cy="109219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4400" dirty="0" smtClean="0">
                <a:latin typeface="Calibri"/>
                <a:cs typeface="Calibri"/>
              </a:rPr>
              <a:t>КОНТРОЛЬ РИСКОВ</a:t>
            </a:r>
            <a:endParaRPr lang="ru-RU" sz="4400" dirty="0">
              <a:latin typeface="Calibri"/>
              <a:cs typeface="Calibri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980208" y="1397002"/>
            <a:ext cx="6567221" cy="109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ru-RU" sz="4400" dirty="0" smtClean="0">
                <a:latin typeface="Calibri"/>
                <a:cs typeface="Calibri"/>
              </a:rPr>
              <a:t>МОНИТОРИНГ АКТИВОВ</a:t>
            </a:r>
            <a:endParaRPr lang="ru-RU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36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1575954"/>
            <a:ext cx="3175000" cy="1905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864" y="4050144"/>
            <a:ext cx="3844750" cy="15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2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08898" y="1101436"/>
            <a:ext cx="8526201" cy="2045091"/>
          </a:xfrm>
        </p:spPr>
        <p:txBody>
          <a:bodyPr/>
          <a:lstStyle/>
          <a:p>
            <a:r>
              <a:rPr lang="en-US" sz="6000" b="1" dirty="0" smtClean="0">
                <a:latin typeface="Century Gothic" panose="020B0502020202020204" pitchFamily="34" charset="0"/>
                <a:cs typeface="Calibri"/>
              </a:rPr>
              <a:t>GAMA</a:t>
            </a:r>
            <a:r>
              <a:rPr lang="ru-RU" dirty="0" smtClean="0">
                <a:latin typeface="Calibri"/>
                <a:cs typeface="Calibri"/>
              </a:rPr>
              <a:t>: </a:t>
            </a:r>
            <a:br>
              <a:rPr lang="ru-RU" dirty="0" smtClean="0">
                <a:latin typeface="Calibri"/>
                <a:cs typeface="Calibri"/>
              </a:rPr>
            </a:br>
            <a:r>
              <a:rPr lang="ru-RU" dirty="0" smtClean="0">
                <a:latin typeface="Calibri"/>
                <a:cs typeface="Calibri"/>
              </a:rPr>
              <a:t>новый взгляд на работу НПФ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008" y="4521674"/>
            <a:ext cx="7008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alibri"/>
                <a:cs typeface="Calibri"/>
              </a:rPr>
              <a:t>Все названия УК и цифры вымышлены </a:t>
            </a:r>
          </a:p>
          <a:p>
            <a:r>
              <a:rPr lang="ru-RU" sz="3200" dirty="0" smtClean="0">
                <a:latin typeface="Calibri"/>
                <a:cs typeface="Calibri"/>
              </a:rPr>
              <a:t>Любые совпадения, имеющие место, носят случайный характер</a:t>
            </a:r>
            <a:endParaRPr lang="ru-RU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01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2"/>
          <p:cNvSpPr>
            <a:spLocks noGrp="1"/>
          </p:cNvSpPr>
          <p:nvPr>
            <p:ph type="title"/>
          </p:nvPr>
        </p:nvSpPr>
        <p:spPr>
          <a:xfrm>
            <a:off x="661784" y="559543"/>
            <a:ext cx="7881851" cy="632689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МОНИТОРИНГ АКТИВОВ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784" y="1947329"/>
            <a:ext cx="52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СБОР и ОБРАБОТКА ДАННЫХ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684" y="3309254"/>
            <a:ext cx="748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РАСЧЕТ ЭФФЕКТИВНОСТИ УПРАВЛЕНИЯ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6360" y="5253146"/>
            <a:ext cx="752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ВЫДЕЛЕНИЕ ИСТОЧНИКОВ ЭФФЕКТИВНОСТИ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6498" y="4005604"/>
            <a:ext cx="7687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ОЦЕНКА ЭФФЕКТИВНОСТИ – СРАВНЕНИЕ С ИНДИКАТОРАМИ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266" y="2612904"/>
            <a:ext cx="748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ОПРЕДЕЛЕНИЕ СОСТОЯНИЯ ПОРТФЕЛЕЙ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5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2"/>
          <p:cNvSpPr txBox="1">
            <a:spLocks/>
          </p:cNvSpPr>
          <p:nvPr/>
        </p:nvSpPr>
        <p:spPr>
          <a:xfrm>
            <a:off x="5651718" y="382436"/>
            <a:ext cx="1933483" cy="64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atin typeface="Calibri"/>
                <a:cs typeface="Calibri"/>
              </a:rPr>
              <a:t>c</a:t>
            </a:r>
            <a:r>
              <a:rPr lang="ru-RU" sz="3600" dirty="0" smtClean="0">
                <a:latin typeface="Calibri"/>
                <a:cs typeface="Calibri"/>
              </a:rPr>
              <a:t> </a:t>
            </a:r>
            <a:r>
              <a:rPr lang="en-US" sz="3670" dirty="0" smtClean="0">
                <a:latin typeface="Calibri"/>
                <a:cs typeface="Calibri"/>
              </a:rPr>
              <a:t>GAMA</a:t>
            </a:r>
            <a:endParaRPr lang="ru-RU" sz="367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>
          <a:xfrm>
            <a:off x="1430091" y="387289"/>
            <a:ext cx="2311026" cy="64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latin typeface="Calibri"/>
                <a:cs typeface="Calibri"/>
              </a:rPr>
              <a:t>ОБЫЧНО</a:t>
            </a:r>
            <a:endParaRPr lang="ru-RU" sz="48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23463845"/>
              </p:ext>
            </p:extLst>
          </p:nvPr>
        </p:nvGraphicFramePr>
        <p:xfrm>
          <a:off x="4187306" y="1396999"/>
          <a:ext cx="4519086" cy="464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32259869"/>
              </p:ext>
            </p:extLst>
          </p:nvPr>
        </p:nvGraphicFramePr>
        <p:xfrm>
          <a:off x="263137" y="1396999"/>
          <a:ext cx="4142933" cy="464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0410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3080482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МОНИТОРИНГ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062951" y="716727"/>
            <a:ext cx="573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ОПРЕДЕЛЕНИЕ СОСТОЯНИЯ ПОРТФЕЛЕЙ</a:t>
            </a:r>
            <a:endParaRPr lang="ru-R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1790"/>
              </p:ext>
            </p:extLst>
          </p:nvPr>
        </p:nvGraphicFramePr>
        <p:xfrm>
          <a:off x="327991" y="1490871"/>
          <a:ext cx="8467666" cy="47737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8808"/>
                <a:gridCol w="471362"/>
                <a:gridCol w="577177"/>
                <a:gridCol w="346305"/>
                <a:gridCol w="538698"/>
                <a:gridCol w="548318"/>
                <a:gridCol w="452121"/>
                <a:gridCol w="682992"/>
                <a:gridCol w="682992"/>
                <a:gridCol w="598821"/>
                <a:gridCol w="538698"/>
                <a:gridCol w="615656"/>
                <a:gridCol w="480982"/>
                <a:gridCol w="586798"/>
                <a:gridCol w="557938"/>
              </a:tblGrid>
              <a:tr h="281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Calibri" panose="020F0502020204030204" pitchFamily="34" charset="0"/>
                        </a:rPr>
                        <a:t>Название актива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Сектор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Котировальный лист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Доля в РС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Кол-во цб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Балансовая цена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Рыночная цена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Балансовая стоимость с учетом НКД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Calibri" panose="020F0502020204030204" pitchFamily="34" charset="0"/>
                        </a:rPr>
                        <a:t>Рыночная стоимость с </a:t>
                      </a:r>
                      <a:r>
                        <a:rPr lang="ru-RU" sz="700" b="1" u="none" strike="noStrike" baseline="0" dirty="0">
                          <a:effectLst/>
                          <a:latin typeface="Calibri" panose="020F0502020204030204" pitchFamily="34" charset="0"/>
                        </a:rPr>
                        <a:t>учетом</a:t>
                      </a:r>
                      <a:r>
                        <a:rPr lang="ru-RU" sz="700" b="1" u="none" strike="noStrike" dirty="0">
                          <a:effectLst/>
                          <a:latin typeface="Calibri" panose="020F0502020204030204" pitchFamily="34" charset="0"/>
                        </a:rPr>
                        <a:t> НКД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+/- итоговый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Доходность*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Дох к погашению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Дюрация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>
                          <a:effectLst/>
                          <a:latin typeface="Calibri" panose="020F0502020204030204" pitchFamily="34" charset="0"/>
                        </a:rPr>
                        <a:t>Баланс НКД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u="none" strike="noStrike" dirty="0">
                          <a:effectLst/>
                          <a:latin typeface="Calibri" panose="020F0502020204030204" pitchFamily="34" charset="0"/>
                        </a:rPr>
                        <a:t>Рыночный НКД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ВТБ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Банки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-1 785 374,03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-81,17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Лукойл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Нефтехим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0,14064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5 955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2026,4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2 020,90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12 067 212,00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12 034 459,50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-207 506,22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-1,86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МТС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Связь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0,07203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22 500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264,05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273,93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5 941 065,90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6 163 425,00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222 359,10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9,62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Сбербанк-ао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Банки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0,06216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69 490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75,81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76,55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5 268 290,10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5 319 459,50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-2 253 265,99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-24,8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Акции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0,27483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23 276 568,00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23 517 344,00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-3 728 496,54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-13,87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АЛРОСА, 20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Горнодоб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0,23878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99,98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99,76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20 442 200,00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20 432 600,00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884 600,00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9,62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34 400,00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АЛРОСА, БО-02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Горнодоб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0,03132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2 660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99,93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2 658 138,00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2 680 083,00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108 474,80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5,45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9,88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38 703,00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Банк Зенит, 08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Банки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0,17834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14 700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98,91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99,02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15 133 503,00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15 260 658,00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605 046,71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7,27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110 985,00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205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РЖД, 15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Транспорт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0,08571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7 400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7 285 744,00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7 334 214,00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132 705,53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1,61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11 544,00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163 614,00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205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РЖД, 30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Транспорт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0,0459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96,27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95,54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3 919 501,87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3 927 920,00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23 767,37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3,05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10,29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1,97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68 559,00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106 320,00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205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Роснефть, БО-06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Нефтехим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0,23876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20 030 400,00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20 431 200,00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3 129 563,79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8,1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3,59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30 400,00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431 200,00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497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Облигации РХО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5,1398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437 521 292,94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439 821 649,49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36 756 609,94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13,58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10,24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4 076 591,23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9 839 678,15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81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Москва, 25067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Администр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0,01636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1 408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97,08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97,18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1 373 912,32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1 400 157,44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49 743,91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7,87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9,04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7 025,92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31 863,04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30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Самарская обл, 35007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Администр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0,00826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1 165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98,75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704 764,52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707 120,05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5 955,83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8,2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8,97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3 227,05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Субфедеральные облигации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0,02463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2 078 676,84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2 107 277,49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78 930,03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6,49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9,02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1,46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7 025,92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35 090,09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Россия, 26212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Государств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0,02081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2 100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89,27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83,75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1 874 733,00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1 781 081,40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-27 325,20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-1,94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8,29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22 302,00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РОССИЯ-ОФЗ-46021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Государств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0,09915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9 456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91,46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8 648 381,95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8 484 046,13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294 407,54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6,78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9,22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3,07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68 366,88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Государственные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0,11996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10 523 114,95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10 265 127,53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267 082,34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9,25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3,97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90 668,88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Внешэкономбанк-1-боб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Прочие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Уровень 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0,24172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20 738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99,01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98,19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20 532 693,80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20 684 288,58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829 626,04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5,49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10,43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321 646,38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Госкомпании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0,24172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20 532 693,80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20 684 288,58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829 626,04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5,49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10,43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321 646,38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1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Роспотреббанк 18/02/13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5 840 383,56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8,57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711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Депозиты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5 840 383,56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6,82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Брокерский счет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-1,0569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-90 442 183,90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-90 442 183,90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Счет ДУ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1,76191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150 769 841,95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150 769 841,95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Денежные счета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0,70499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60 327 658,05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60 327 658,05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УК Уральская</a:t>
                      </a:r>
                      <a:endParaRPr lang="ru-RU" sz="7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6,50592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554 260 004,58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556 723 345,14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-1 347 893,34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-0,32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10,22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1,35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4 083 617,15</a:t>
                      </a:r>
                      <a:endParaRPr lang="ru-RU" sz="7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10 287 083,50</a:t>
                      </a:r>
                      <a:endParaRPr lang="ru-RU" sz="7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3" marR="4393" marT="439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127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783508"/>
              </p:ext>
            </p:extLst>
          </p:nvPr>
        </p:nvGraphicFramePr>
        <p:xfrm>
          <a:off x="297054" y="1219948"/>
          <a:ext cx="4243388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3080482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МОНИТОРИНГ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062951" y="716727"/>
            <a:ext cx="573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ОПРЕДЕЛЕНИЕ СОСТОЯНИЯ ПОРТФЕЛЕЙ</a:t>
            </a:r>
            <a:endParaRPr lang="ru-R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708920"/>
              </p:ext>
            </p:extLst>
          </p:nvPr>
        </p:nvGraphicFramePr>
        <p:xfrm>
          <a:off x="4787185" y="1219949"/>
          <a:ext cx="4008473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663304"/>
              </p:ext>
            </p:extLst>
          </p:nvPr>
        </p:nvGraphicFramePr>
        <p:xfrm>
          <a:off x="4787185" y="4033611"/>
          <a:ext cx="4008473" cy="259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860436"/>
              </p:ext>
            </p:extLst>
          </p:nvPr>
        </p:nvGraphicFramePr>
        <p:xfrm>
          <a:off x="297054" y="4033612"/>
          <a:ext cx="4243388" cy="259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5817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58166"/>
              </p:ext>
            </p:extLst>
          </p:nvPr>
        </p:nvGraphicFramePr>
        <p:xfrm>
          <a:off x="4586068" y="4012158"/>
          <a:ext cx="4380951" cy="266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3080482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МОНИТОРИНГ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917807" y="716727"/>
            <a:ext cx="56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РАСЧЕТ ЭФФЕКТИВНОСТИ УПРАВЛЕНИЯ</a:t>
            </a:r>
            <a:endParaRPr lang="ru-R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456352"/>
              </p:ext>
            </p:extLst>
          </p:nvPr>
        </p:nvGraphicFramePr>
        <p:xfrm>
          <a:off x="303676" y="1178392"/>
          <a:ext cx="6721238" cy="268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67136"/>
              </p:ext>
            </p:extLst>
          </p:nvPr>
        </p:nvGraphicFramePr>
        <p:xfrm>
          <a:off x="297054" y="4368802"/>
          <a:ext cx="4136630" cy="188512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15847"/>
                <a:gridCol w="1407845"/>
                <a:gridCol w="667422"/>
                <a:gridCol w="945516"/>
              </a:tblGrid>
              <a:tr h="350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baseline="0" dirty="0">
                          <a:effectLst/>
                          <a:latin typeface="Calibri" panose="020F0502020204030204" pitchFamily="34" charset="0"/>
                        </a:rPr>
                        <a:t>Название УК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baseline="0" dirty="0">
                          <a:effectLst/>
                          <a:latin typeface="Calibri" panose="020F0502020204030204" pitchFamily="34" charset="0"/>
                        </a:rPr>
                        <a:t>Рыночная стоимость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baseline="0">
                          <a:effectLst/>
                          <a:latin typeface="Calibri" panose="020F0502020204030204" pitchFamily="34" charset="0"/>
                        </a:rPr>
                        <a:t>Доля</a:t>
                      </a:r>
                      <a:endParaRPr lang="ru-RU" sz="9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baseline="0" dirty="0">
                          <a:effectLst/>
                          <a:latin typeface="Calibri" panose="020F0502020204030204" pitchFamily="34" charset="0"/>
                        </a:rPr>
                        <a:t>Доходность *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baseline="0" dirty="0">
                          <a:effectLst/>
                          <a:latin typeface="Calibri" panose="020F0502020204030204" pitchFamily="34" charset="0"/>
                        </a:rPr>
                        <a:t>УК Проект ВР</a:t>
                      </a:r>
                      <a:endParaRPr lang="ru-RU" sz="800" b="1" i="0" u="none" strike="noStrike" baseline="0" dirty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31 342 622,72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УК Проект СПВ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1 102 887,35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6,01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УК Проект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6 708 423 911,07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78,40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5,04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УК Менеджмент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582 255 944,40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6,80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3,23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УК Региональная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677 328 148,99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7,92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2,86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УК Уральская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556 723 345,14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6,51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baseline="0">
                          <a:effectLst/>
                          <a:latin typeface="Calibri" panose="020F0502020204030204" pitchFamily="34" charset="0"/>
                        </a:rPr>
                        <a:t>-0,32</a:t>
                      </a:r>
                      <a:endParaRPr lang="ru-RU" sz="800" b="1" i="0" u="none" strike="noStrike" baseline="0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2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baseline="0" dirty="0">
                          <a:effectLst/>
                          <a:latin typeface="Calibri" panose="020F0502020204030204" pitchFamily="34" charset="0"/>
                        </a:rPr>
                        <a:t>Итого по Фонду</a:t>
                      </a:r>
                      <a:endParaRPr lang="ru-RU" sz="9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baseline="0">
                          <a:effectLst/>
                          <a:latin typeface="Calibri" panose="020F0502020204030204" pitchFamily="34" charset="0"/>
                        </a:rPr>
                        <a:t>8 557 176 859,67</a:t>
                      </a:r>
                      <a:endParaRPr lang="ru-RU" sz="900" b="1" i="0" u="none" strike="noStrike" baseline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baseline="0" dirty="0"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  <a:endParaRPr lang="ru-RU" sz="9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baseline="0" dirty="0">
                          <a:effectLst/>
                          <a:latin typeface="Calibri" panose="020F0502020204030204" pitchFamily="34" charset="0"/>
                        </a:rPr>
                        <a:t>4,32</a:t>
                      </a:r>
                      <a:endParaRPr lang="ru-RU" sz="9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43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433720"/>
              </p:ext>
            </p:extLst>
          </p:nvPr>
        </p:nvGraphicFramePr>
        <p:xfrm>
          <a:off x="432214" y="1379090"/>
          <a:ext cx="8486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645122"/>
              </p:ext>
            </p:extLst>
          </p:nvPr>
        </p:nvGraphicFramePr>
        <p:xfrm>
          <a:off x="432214" y="4296312"/>
          <a:ext cx="3914775" cy="245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101319"/>
              </p:ext>
            </p:extLst>
          </p:nvPr>
        </p:nvGraphicFramePr>
        <p:xfrm>
          <a:off x="4542502" y="4296311"/>
          <a:ext cx="4393127" cy="245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3080482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МОНИТОРИНГ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7807" y="716727"/>
            <a:ext cx="56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РАСЧЕТ ЭФФЕКТИВНОСТИ УПРАВЛЕНИЯ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3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звание 2"/>
          <p:cNvSpPr>
            <a:spLocks noGrp="1"/>
          </p:cNvSpPr>
          <p:nvPr>
            <p:ph type="title"/>
          </p:nvPr>
        </p:nvSpPr>
        <p:spPr>
          <a:xfrm>
            <a:off x="441652" y="159223"/>
            <a:ext cx="3080482" cy="647697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МОНИТОРИНГ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7807" y="716727"/>
            <a:ext cx="56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РАСЧЕТ ЭФФЕКТИВНОСТИ УПРАВЛЕНИЯ</a:t>
            </a:r>
            <a:endParaRPr lang="ru-RU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868693"/>
              </p:ext>
            </p:extLst>
          </p:nvPr>
        </p:nvGraphicFramePr>
        <p:xfrm>
          <a:off x="441652" y="1317171"/>
          <a:ext cx="4572000" cy="383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47200"/>
              </p:ext>
            </p:extLst>
          </p:nvPr>
        </p:nvGraphicFramePr>
        <p:xfrm>
          <a:off x="3809591" y="3454400"/>
          <a:ext cx="4986067" cy="327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163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TM03457452[[fn=Небесный]]</Template>
  <TotalTime>5772</TotalTime>
  <Words>2485</Words>
  <Application>Microsoft Office PowerPoint</Application>
  <PresentationFormat>Экран (4:3)</PresentationFormat>
  <Paragraphs>747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Palatino Linotype</vt:lpstr>
      <vt:lpstr>Wingdings</vt:lpstr>
      <vt:lpstr>Базовая</vt:lpstr>
      <vt:lpstr>GAMA  </vt:lpstr>
      <vt:lpstr>Презентация PowerPoint</vt:lpstr>
      <vt:lpstr>МОНИТОРИНГ АКТИВОВ</vt:lpstr>
      <vt:lpstr>Презентация PowerPoint</vt:lpstr>
      <vt:lpstr>МОНИТОРИНГ</vt:lpstr>
      <vt:lpstr>МОНИТОРИНГ</vt:lpstr>
      <vt:lpstr>МОНИТОРИНГ</vt:lpstr>
      <vt:lpstr>МОНИТОРИНГ</vt:lpstr>
      <vt:lpstr>МОНИТОРИНГ</vt:lpstr>
      <vt:lpstr>Презентация PowerPoint</vt:lpstr>
      <vt:lpstr>Презентация PowerPoint</vt:lpstr>
      <vt:lpstr>МОНИТОРИНГ</vt:lpstr>
      <vt:lpstr>КОНТРОЛЬ РИСКОВ</vt:lpstr>
      <vt:lpstr>КОНТРОЛЬ РИСКОВ</vt:lpstr>
      <vt:lpstr>КОНТРОЛЬ РИСКОВ</vt:lpstr>
      <vt:lpstr>КОНТРОЛЬ РИСКОВ</vt:lpstr>
      <vt:lpstr>КОНТРОЛЬ РИСКОВ</vt:lpstr>
      <vt:lpstr>КОНТРОЛЬ РИСКОВ</vt:lpstr>
      <vt:lpstr>GAMA</vt:lpstr>
      <vt:lpstr>Презентация PowerPoint</vt:lpstr>
      <vt:lpstr>GAMA:  новый взгляд на работу НПФ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GAMA</dc:title>
  <dc:creator>1</dc:creator>
  <cp:lastModifiedBy>Роман Дмитрий Ласлович</cp:lastModifiedBy>
  <cp:revision>252</cp:revision>
  <dcterms:created xsi:type="dcterms:W3CDTF">2015-05-21T19:35:45Z</dcterms:created>
  <dcterms:modified xsi:type="dcterms:W3CDTF">2015-07-15T07:16:45Z</dcterms:modified>
</cp:coreProperties>
</file>